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641" r:id="rId3"/>
    <p:sldId id="643" r:id="rId4"/>
    <p:sldId id="315" r:id="rId5"/>
    <p:sldId id="681" r:id="rId6"/>
    <p:sldId id="682" r:id="rId7"/>
    <p:sldId id="652" r:id="rId8"/>
    <p:sldId id="653" r:id="rId9"/>
    <p:sldId id="657" r:id="rId10"/>
    <p:sldId id="658" r:id="rId11"/>
    <p:sldId id="440" r:id="rId12"/>
    <p:sldId id="671" r:id="rId13"/>
    <p:sldId id="441" r:id="rId14"/>
    <p:sldId id="442" r:id="rId15"/>
    <p:sldId id="645" r:id="rId16"/>
    <p:sldId id="662" r:id="rId17"/>
    <p:sldId id="656" r:id="rId18"/>
    <p:sldId id="666" r:id="rId19"/>
    <p:sldId id="667" r:id="rId20"/>
    <p:sldId id="672" r:id="rId21"/>
    <p:sldId id="673" r:id="rId22"/>
    <p:sldId id="674" r:id="rId23"/>
    <p:sldId id="675" r:id="rId24"/>
  </p:sldIdLst>
  <p:sldSz cx="10260013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84B"/>
    <a:srgbClr val="64647D"/>
    <a:srgbClr val="EAA4E8"/>
    <a:srgbClr val="111166"/>
    <a:srgbClr val="CACBED"/>
    <a:srgbClr val="9B9ABF"/>
    <a:srgbClr val="EADCED"/>
    <a:srgbClr val="413851"/>
    <a:srgbClr val="DEC8DF"/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4" autoAdjust="0"/>
    <p:restoredTop sz="85852" autoAdjust="0"/>
  </p:normalViewPr>
  <p:slideViewPr>
    <p:cSldViewPr snapToGrid="0" snapToObjects="1">
      <p:cViewPr varScale="1">
        <p:scale>
          <a:sx n="102" d="100"/>
          <a:sy n="102" d="100"/>
        </p:scale>
        <p:origin x="-728" y="-104"/>
      </p:cViewPr>
      <p:guideLst>
        <p:guide orient="horz" pos="2160"/>
        <p:guide pos="3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5E35-0491-B541-AA99-F32A270D3F5C}" type="datetimeFigureOut">
              <a:rPr lang="nl-NL" smtClean="0"/>
              <a:pPr/>
              <a:t>16-09-20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685800"/>
            <a:ext cx="5127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2A28-3895-2D49-8F51-EBBED2F1A7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81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9501" y="2130427"/>
            <a:ext cx="8721012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39003" y="3886200"/>
            <a:ext cx="718200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438510" y="274640"/>
            <a:ext cx="2308503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13001" y="274640"/>
            <a:ext cx="6754508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470" y="4406902"/>
            <a:ext cx="87210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0470" y="2906713"/>
            <a:ext cx="87210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3000" y="1600202"/>
            <a:ext cx="45315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15507" y="1600202"/>
            <a:ext cx="45315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3001" y="1535113"/>
            <a:ext cx="45332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3001" y="2174875"/>
            <a:ext cx="45332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11945" y="1535113"/>
            <a:ext cx="45350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11945" y="2174875"/>
            <a:ext cx="45350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01" y="273050"/>
            <a:ext cx="33754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11381" y="273052"/>
            <a:ext cx="5735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3001" y="1435102"/>
            <a:ext cx="33754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1034" y="4800600"/>
            <a:ext cx="61560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11034" y="612775"/>
            <a:ext cx="61560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11034" y="5367338"/>
            <a:ext cx="61560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3001" y="274638"/>
            <a:ext cx="9234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3001" y="1600202"/>
            <a:ext cx="9234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13001" y="6356352"/>
            <a:ext cx="239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2477-24D6-E543-8850-B1D30337B43C}" type="datetimeFigureOut">
              <a:rPr lang="nl-NL" smtClean="0"/>
              <a:pPr/>
              <a:t>16-09-20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05505" y="6356352"/>
            <a:ext cx="3249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353010" y="6356352"/>
            <a:ext cx="239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1637-D3CF-2A47-9AA6-DDC0C1A241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582286" y="2773958"/>
            <a:ext cx="75718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accent4">
                    <a:lumMod val="50000"/>
                  </a:schemeClr>
                </a:solidFill>
              </a:rPr>
              <a:t>BIJTmeter</a:t>
            </a:r>
            <a:r>
              <a:rPr lang="nl-NL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nl-NL" sz="2400" b="1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Value </a:t>
            </a:r>
            <a:r>
              <a:rPr lang="nl-NL" sz="2400" b="1" dirty="0" err="1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Based</a:t>
            </a:r>
            <a:r>
              <a:rPr lang="nl-NL" sz="2400" b="1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Design voor Bijzondere Tandheelkunde</a:t>
            </a:r>
            <a:endParaRPr lang="nl-NL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nl-NL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nl-NL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nl-NL" sz="2400" b="1" i="1" dirty="0" err="1">
                <a:solidFill>
                  <a:schemeClr val="accent4">
                    <a:lumMod val="50000"/>
                  </a:schemeClr>
                </a:solidFill>
              </a:rPr>
              <a:t>Uitkomstenset</a:t>
            </a:r>
            <a:r>
              <a:rPr lang="nl-NL" sz="2400" b="1" i="1" dirty="0">
                <a:solidFill>
                  <a:schemeClr val="accent4">
                    <a:lumMod val="50000"/>
                  </a:schemeClr>
                </a:solidFill>
              </a:rPr>
              <a:t> &amp; Zorgstructuren</a:t>
            </a:r>
          </a:p>
          <a:p>
            <a:pPr algn="ctr"/>
            <a:r>
              <a:rPr lang="nl-NL" sz="2000" dirty="0">
                <a:solidFill>
                  <a:schemeClr val="accent4">
                    <a:lumMod val="50000"/>
                  </a:schemeClr>
                </a:solidFill>
              </a:rPr>
              <a:t>September 2020</a:t>
            </a: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20" name="Afbeelding 19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747" y="1342427"/>
            <a:ext cx="2578011" cy="1286475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76224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-2.png">
            <a:extLst>
              <a:ext uri="{FF2B5EF4-FFF2-40B4-BE49-F238E27FC236}">
                <a16:creationId xmlns:a16="http://schemas.microsoft.com/office/drawing/2014/main" xmlns="" id="{293E0EDA-0009-354A-9E00-0E42774F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1" y="1778000"/>
            <a:ext cx="6492248" cy="5345916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xmlns="" id="{E9D3EDF3-1A3B-2B4D-A8E3-66F574132B42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1026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i="0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xmlns="" id="{4FBB90FF-7686-464F-9ED8-8C855AABD41B}"/>
              </a:ext>
            </a:extLst>
          </p:cNvPr>
          <p:cNvSpPr txBox="1">
            <a:spLocks/>
          </p:cNvSpPr>
          <p:nvPr/>
        </p:nvSpPr>
        <p:spPr>
          <a:xfrm>
            <a:off x="1313409" y="261843"/>
            <a:ext cx="8102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nl-NL" dirty="0">
                <a:solidFill>
                  <a:srgbClr val="94084B"/>
                </a:solidFill>
              </a:rPr>
              <a:t>UITKOMSTMATEN: KLINISCH &amp; PATIËNT GERAPPORTEERD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xmlns="" id="{8168A5FB-47FD-444B-9905-39460237A391}"/>
              </a:ext>
            </a:extLst>
          </p:cNvPr>
          <p:cNvSpPr/>
          <p:nvPr/>
        </p:nvSpPr>
        <p:spPr>
          <a:xfrm>
            <a:off x="4787782" y="950744"/>
            <a:ext cx="2198704" cy="1310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CAPACITY</a:t>
            </a:r>
          </a:p>
          <a:p>
            <a:pPr algn="ctr">
              <a:defRPr/>
            </a:pPr>
            <a:r>
              <a:rPr lang="nl-NL" sz="1400" dirty="0"/>
              <a:t>Fysieke impact</a:t>
            </a:r>
          </a:p>
          <a:p>
            <a:pPr algn="ctr">
              <a:defRPr/>
            </a:pPr>
            <a:r>
              <a:rPr lang="nl-NL" sz="1400" dirty="0"/>
              <a:t>“Ik kan…”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xmlns="" id="{0CBE6146-F6DF-A543-89F3-801A7431CE4A}"/>
              </a:ext>
            </a:extLst>
          </p:cNvPr>
          <p:cNvSpPr/>
          <p:nvPr/>
        </p:nvSpPr>
        <p:spPr>
          <a:xfrm>
            <a:off x="6687064" y="908332"/>
            <a:ext cx="2198705" cy="1310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COMFORT</a:t>
            </a:r>
          </a:p>
          <a:p>
            <a:pPr algn="ctr">
              <a:defRPr/>
            </a:pPr>
            <a:r>
              <a:rPr lang="nl-NL" sz="1400" dirty="0"/>
              <a:t>Souplesse zorg</a:t>
            </a:r>
          </a:p>
          <a:p>
            <a:pPr algn="ctr">
              <a:defRPr/>
            </a:pPr>
            <a:r>
              <a:rPr lang="nl-NL" sz="1400" dirty="0"/>
              <a:t>“Het verliep…”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E2262E5F-4A8C-3740-9591-B64DB0928B78}"/>
              </a:ext>
            </a:extLst>
          </p:cNvPr>
          <p:cNvSpPr/>
          <p:nvPr/>
        </p:nvSpPr>
        <p:spPr>
          <a:xfrm>
            <a:off x="5781557" y="1973698"/>
            <a:ext cx="2343771" cy="13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CALM</a:t>
            </a:r>
          </a:p>
          <a:p>
            <a:pPr algn="ctr">
              <a:defRPr/>
            </a:pPr>
            <a:r>
              <a:rPr lang="nl-NL" sz="1400" dirty="0"/>
              <a:t>Geestelijke impact</a:t>
            </a:r>
          </a:p>
          <a:p>
            <a:pPr algn="ctr">
              <a:defRPr/>
            </a:pPr>
            <a:r>
              <a:rPr lang="nl-NL" sz="1400" dirty="0"/>
              <a:t>“Ik voel me…”</a:t>
            </a:r>
          </a:p>
        </p:txBody>
      </p:sp>
    </p:spTree>
    <p:extLst>
      <p:ext uri="{BB962C8B-B14F-4D97-AF65-F5344CB8AC3E}">
        <p14:creationId xmlns:p14="http://schemas.microsoft.com/office/powerpoint/2010/main" val="376455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145294"/>
              </p:ext>
            </p:extLst>
          </p:nvPr>
        </p:nvGraphicFramePr>
        <p:xfrm>
          <a:off x="2" y="0"/>
          <a:ext cx="10260011" cy="669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7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2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REPORTED UITKOMSTMATEN PRO’S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BIJTMETER ALLE PATIËNTEN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MEETINSTRUMENTEN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NB VOOR KINDEREN EN HULPBEHOEVENDEN GELDT: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PROMS SPECIFIEK OP LEEFTIJD OF ALGEMENE ITEMS IN PROXY INGEVULD ISM OUDERS / VERZORGERS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nl-NL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REGISTRATIE</a:t>
                      </a:r>
                    </a:p>
                    <a:p>
                      <a:pPr algn="ctr"/>
                      <a:r>
                        <a:rPr lang="nl-NL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MOMENTEN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57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PIJN IN DE MOND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SPRAAKVERMOGEN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SMAAKVERMOGEN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EETVERMOGEN &amp; VOEDING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ONZEKERHEID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PRIKKELBAARHEID, STRESS &amp; GESPANNENHEID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SCHAAMTE &amp; OPGELATENHEID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ADL &amp; KVL &amp; ALGEMEEN FUNCTIONEREN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13+ OHIP 14 - </a:t>
                      </a:r>
                      <a:r>
                        <a:rPr lang="nl-N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(14 ITEMS)</a:t>
                      </a:r>
                    </a:p>
                    <a:p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COHIP KINDEREN T/M 12 JAAR - </a:t>
                      </a:r>
                      <a:r>
                        <a:rPr lang="nl-N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(11 ITEMS)</a:t>
                      </a:r>
                    </a:p>
                    <a:p>
                      <a:endParaRPr lang="nl-N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T0 NA INTAKE</a:t>
                      </a:r>
                    </a:p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T6 MAANDEN</a:t>
                      </a:r>
                    </a:p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T12 MAANDEN </a:t>
                      </a:r>
                    </a:p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JAARLIJKS</a:t>
                      </a: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NA AFRONDING BEHANDELING</a:t>
                      </a: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682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ANGST &amp; DEPRESSIE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PHQ – 4 - </a:t>
                      </a:r>
                      <a:r>
                        <a:rPr lang="nl-N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(4 ITEMS)</a:t>
                      </a:r>
                    </a:p>
                    <a:p>
                      <a:endParaRPr lang="nl-N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ACB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172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(ON)VEILIGHEID BIJ BEHANDELING/BEHANDELAAR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VAS 0-10 -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(1 ITEM)</a:t>
                      </a:r>
                    </a:p>
                    <a:p>
                      <a:endParaRPr lang="nl-NL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HOE VEILIG VOELT U ZICH  / VOEL JE JE BIJ DE BEHANDELAARS IN ONS CENTRUM?</a:t>
                      </a:r>
                      <a:r>
                        <a:rPr lang="nl-NL" sz="1000" i="1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nl-NL" sz="1000" i="1" dirty="0">
                        <a:effectLst/>
                        <a:latin typeface="+mn-lt"/>
                      </a:endParaRPr>
                    </a:p>
                    <a:p>
                      <a:endParaRPr lang="nl-NL" sz="1000" i="1" dirty="0">
                        <a:effectLst/>
                        <a:latin typeface="+mn-lt"/>
                      </a:endParaRPr>
                    </a:p>
                    <a:p>
                      <a:endParaRPr lang="nl-NL" sz="1000" i="1" dirty="0">
                        <a:effectLst/>
                        <a:latin typeface="+mn-lt"/>
                      </a:endParaRPr>
                    </a:p>
                    <a:p>
                      <a:endParaRPr lang="nl-NL" sz="1000" i="1" dirty="0">
                        <a:effectLst/>
                        <a:latin typeface="+mn-lt"/>
                      </a:endParaRPr>
                    </a:p>
                    <a:p>
                      <a:endParaRPr lang="nl-NL" sz="1000" i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9210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BEHALEN INDIVIDUEEL BEHANDELDOEL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PSK </a:t>
                      </a: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 PSD-PATIENT SPECIFIEK DOEL - </a:t>
                      </a:r>
                      <a:r>
                        <a:rPr kumimoji="0" lang="nl-N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(4 ITEMS)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WAT ZIJN UW/JOUW TWEE MEEST BELANGRIJKE DOELEN BIJ DE BEHANDELING IN ONS CENTRUM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_______    ________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EN IN HOEVERRE ZIJN DEZE TOT NU TOE BEHAALD?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VAS 0-10  2X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T0 BIJ INTAKE – FINAAL SAMEN MET BEHANDELAAR VASTSTELLEN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METING NA IEDERE BEHANDELING NRS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JAARLIJKS % VERBETERING IN NRS REGISTREREN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146314"/>
                  </a:ext>
                </a:extLst>
              </a:tr>
              <a:tr h="163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94084B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94084B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26828"/>
                  </a:ext>
                </a:extLst>
              </a:tr>
              <a:tr h="11530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PREMS - PATIENT TEVREDENHEID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nl-NL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4" marR="6594" marT="6594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VAS 0-10 </a:t>
                      </a:r>
                      <a:r>
                        <a:rPr lang="nl-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(3 ITEMS)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VOELT U ZICH / VOEL JE JE BEGREPEN DOOR DE BEHANDELAAR(S)?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nl-NL" sz="10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VOELT U ZICH / VOEL JE JE  GEHOLPEN DOOR DE BEHANDELAAR(S)?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nl-NL" sz="10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IS UW / JE BEHANDELPLAN DUIDELIJK?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NA INTAKE- T6 - T12 MAANDEN – JAARLIJKS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901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0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2262"/>
              </p:ext>
            </p:extLst>
          </p:nvPr>
        </p:nvGraphicFramePr>
        <p:xfrm>
          <a:off x="0" y="0"/>
          <a:ext cx="10260011" cy="64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0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REPORTED UITKOMSTMATEN PRO’S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BIJTMETER AANVULLEND BIJ ZORGSTANDAARDEN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MEETINSTRUMENTEN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NB VOOR KINDEREN EN HULPBEHOEVENDEN GELDT: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PROMS SPECIFIEK OP LEEFTIJD OF ALGEMENE ITEMS IN PROXY INGEVULD ISM OUDERS / VERZORGERS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NRS WORDT VAS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nl-NL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REGISTRATIE</a:t>
                      </a:r>
                    </a:p>
                    <a:p>
                      <a:pPr algn="ctr"/>
                      <a:r>
                        <a:rPr lang="nl-NL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MOMENTEN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AANVULLEND BIJ PROTHESE OF TANDENLOOSHEID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VERVOORN (dit wordt een gemodificeerde lijst zoals gebruikt in diverse studies door Groningen,</a:t>
                      </a:r>
                      <a:r>
                        <a:rPr lang="nl-NL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Nijmegen en Utrecht)</a:t>
                      </a:r>
                      <a:r>
                        <a:rPr lang="nl-NL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nl-NL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 ITEMS AANVULLEND)</a:t>
                      </a:r>
                    </a:p>
                    <a:p>
                      <a:endParaRPr lang="nl-NL" sz="1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KOKHALZEN SINGLE ITEM PLUS VAS - </a:t>
                      </a:r>
                      <a:r>
                        <a:rPr kumimoji="0" lang="nl-N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 ITEMS)</a:t>
                      </a: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HEEFT U  / HEB JE LAST VAN KOKHALZEN?       JA / NEE / ONBEKEND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ZO JA, HOEVEEL BELEMMERT DIT UW / JOUW BEHANDELING?  VAS 0-10</a:t>
                      </a:r>
                    </a:p>
                    <a:p>
                      <a:endParaRPr lang="nl-NL" sz="1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NA PLAATSING 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T6 MAANDEN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T12 MAANDEN 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AANVULLEND BIJ MFP - MET KLOSPROTHESE</a:t>
                      </a:r>
                    </a:p>
                    <a:p>
                      <a:endParaRPr lang="nl-NL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OFS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865238"/>
                  </a:ext>
                </a:extLst>
              </a:tr>
              <a:tr h="343034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AANVULLEND BIJ  ANGST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18+ ANSTSCORELIJST NL (DAS, K-ATB, AS DPFR) -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15 ITEMS AANVULLEND)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CFSS.DS KINDEREN T/M 18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(15 ITEMS AANVULLEND)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KOKHALZEN SINGLE ITEM PLUS VAS - </a:t>
                      </a:r>
                      <a:r>
                        <a:rPr kumimoji="0" lang="nl-N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 ITEMS)</a:t>
                      </a: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HEEFT U  / HEB JE LAST VAN KOKHALZEN?       JA / NEE / ONBEKEND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ZO JA, HOEVEEL BELEMMERT DIT UW / JOUW BEHANDELING?  VAS 0-10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NA INTAKE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T6 MAANDEN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T12 MAANDEN </a:t>
                      </a: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</a:p>
                    <a:p>
                      <a:pPr algn="l" fontAlgn="b"/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l" fontAlgn="b"/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 AFRONDING BEHANDELING</a:t>
                      </a:r>
                    </a:p>
                    <a:p>
                      <a:pPr algn="l" fontAlgn="b"/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AANVULLEND BIJ MFP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ESTHETIEK – OES</a:t>
                      </a:r>
                      <a:r>
                        <a:rPr lang="nl-NL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(8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ITEMS AANVULLEND)</a:t>
                      </a:r>
                    </a:p>
                    <a:p>
                      <a:endParaRPr lang="nl-NL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CFSS.DS KINDEREN T/M 18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(15 ITEMS AANVULLEND)</a:t>
                      </a:r>
                      <a:endParaRPr lang="nl-NL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319192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AANVULLEND BIJ OROFACIALE PIJN &amp; </a:t>
                      </a:r>
                      <a:r>
                        <a:rPr lang="nl-NL" sz="10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DYSFUNCTIE</a:t>
                      </a:r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PIJN </a:t>
                      </a: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VAS 0-10 -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(1 ITEM AANVULLEND)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nl-NL" sz="1000" b="1" i="1" dirty="0">
                          <a:solidFill>
                            <a:schemeClr val="tx1"/>
                          </a:solidFill>
                          <a:latin typeface="+mj-lt"/>
                        </a:rPr>
                        <a:t>WELK CIJFER ZOU U / JE GEVEN AAN DE ERGSTE PIJN IN UW/JE GEZICHT OF MOND DIE U / JE GEDURENDE DE AFGELOPEN 30 DAGEN HEEFT / HEBT GEVOELD?</a:t>
                      </a:r>
                    </a:p>
                    <a:p>
                      <a:endParaRPr lang="nl-NL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657666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AANVULLEND BIJ MTI – GERIATRIE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70+ DROGE MOND – VAS 0-10 </a:t>
                      </a: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nl-NL" sz="1000" b="0" i="0" dirty="0">
                          <a:solidFill>
                            <a:schemeClr val="tx1"/>
                          </a:solidFill>
                          <a:latin typeface="+mn-lt"/>
                        </a:rPr>
                        <a:t>(1 ITEM AANVULLEND)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nl-NL" sz="1000" b="1" i="1" dirty="0">
                          <a:solidFill>
                            <a:schemeClr val="tx1"/>
                          </a:solidFill>
                          <a:latin typeface="+mj-lt"/>
                        </a:rPr>
                        <a:t>IN WELKE MATE HEEFT U LAST VAN EEN DROGE MOND?</a:t>
                      </a:r>
                    </a:p>
                    <a:p>
                      <a:endParaRPr lang="nl-NL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T0 NA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T6 MAANDEN</a:t>
                      </a: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T12 MAANDEN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C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69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81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591304"/>
              </p:ext>
            </p:extLst>
          </p:nvPr>
        </p:nvGraphicFramePr>
        <p:xfrm>
          <a:off x="0" y="0"/>
          <a:ext cx="10260013" cy="592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3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8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4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KLINISCHE UITKOMSTMATEN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MEETINSTRUMENTEN</a:t>
                      </a:r>
                    </a:p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CATEGORISATIES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REGISTRATIE</a:t>
                      </a:r>
                    </a:p>
                    <a:p>
                      <a:pPr algn="ctr"/>
                      <a:r>
                        <a:rPr lang="nl-NL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MOMENTEN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BIJ VERSTANDELIJKE/LICHAMELIJKE BEPERKING</a:t>
                      </a: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0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106">
                <a:tc>
                  <a:txBody>
                    <a:bodyPr/>
                    <a:lstStyle/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BEHANDELBAARHEID</a:t>
                      </a:r>
                    </a:p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GEMODIFICEERDE “(VAN GRUNSVEN”LIJST (nader uit te werken door </a:t>
                      </a:r>
                      <a:r>
                        <a:rPr lang="nl-NL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gehandicaptenzorgtandartsen.nl</a:t>
                      </a:r>
                      <a:r>
                        <a:rPr lang="nl-NL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106">
                <a:tc>
                  <a:txBody>
                    <a:bodyPr/>
                    <a:lstStyle/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MONDHYGIENE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SIMPLIFIED ORAL HYGIENE INDEX 0-3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CARIËS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# ACTIEVE LAESIES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PARO PROBLEMATIEK &amp; </a:t>
                      </a:r>
                      <a:r>
                        <a:rPr lang="nl-NL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ONTSTEKINGEN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SLIJTAGE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DTWSI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8963085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BIJ</a:t>
                      </a:r>
                      <a:r>
                        <a:rPr lang="nl-NL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MTI &amp; GERIATRIE</a:t>
                      </a:r>
                      <a:endParaRPr lang="nl-NL" sz="1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335695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MONDHYGIENE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SIMPLIFIED ORAL HYGIENE INDEX 0-3</a:t>
                      </a: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87331247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CARIËS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# ACTIEVE LAESIES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8160141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PARO PROBLEMATIEK &amp; </a:t>
                      </a:r>
                      <a:r>
                        <a:rPr lang="nl-NL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ONTSTEKINGEN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PPS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3429887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nl-NL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BIJ ANGST</a:t>
                      </a:r>
                      <a:endParaRPr lang="nl-NL" sz="1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364698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BEHANDELBAARHEID BIJ KINDEREN</a:t>
                      </a:r>
                    </a:p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VENHAM SCORE 0-5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BIJ AFRONDING BEHANDELING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01359394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BIJ</a:t>
                      </a:r>
                      <a:r>
                        <a:rPr lang="nl-NL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OROFACIALE PIJN &amp; </a:t>
                      </a:r>
                      <a:r>
                        <a:rPr lang="nl-NL" sz="10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DYSFUNCTIE</a:t>
                      </a:r>
                      <a:endParaRPr lang="nl-NL" sz="1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0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819156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PIJNVRIJE MMO MAXIMALE MOND OPENING</a:t>
                      </a:r>
                    </a:p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345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 MM ACTIEF VANAF </a:t>
                      </a:r>
                      <a:r>
                        <a:rPr lang="nl-NL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BEIDE INCISIEPUNTEN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BIJ AFRONDING BEHANDELING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4147821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nl-NL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BIJ MFP</a:t>
                      </a:r>
                      <a:endParaRPr lang="nl-NL" sz="1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827634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SLIJTAGE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DTWSI</a:t>
                      </a: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JAARLIJKS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BIJ AFRONDING BEHANDELING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69417730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CARIËS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# ACTIEVE LAESIES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754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PARO PROBLEMATIEK &amp; </a:t>
                      </a:r>
                      <a:r>
                        <a:rPr lang="nl-NL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ONTSTEKINGEN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PPS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36859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7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77512"/>
              </p:ext>
            </p:extLst>
          </p:nvPr>
        </p:nvGraphicFramePr>
        <p:xfrm>
          <a:off x="0" y="-211878"/>
          <a:ext cx="10260013" cy="697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CASEMIX VARIABELEN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INITIELE PATIËNT CONDITIES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MEETINSTRUMENTEN</a:t>
                      </a:r>
                    </a:p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CATEGORISATIES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REGISTRATIE</a:t>
                      </a:r>
                    </a:p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MOMENTEN</a:t>
                      </a:r>
                    </a:p>
                  </a:txBody>
                  <a:tcPr marL="68580" marR="68580" marT="34290" marB="34290" anchor="ctr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GESLACHT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MAN / VROUW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rowSpan="10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T0 BIJ INTAKE</a:t>
                      </a:r>
                    </a:p>
                  </a:txBody>
                  <a:tcPr marL="6594" marR="6594" marT="659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LEEFTIJD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DD/MM/JJJJ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2235787991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OPLEIDINGSNIVEAU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HOOGST BEHAALDE / IN OPLEIDING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+ KINDEREN T/M 18 TYPE ONDERWIJS: REGULIER / SPECIAAL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3933054945"/>
                  </a:ext>
                </a:extLst>
              </a:tr>
              <a:tr h="285534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WOONSITUATIE</a:t>
                      </a: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ALLEENSTAAND / MEERPERSOONSHUISHOUDEN / INSTELLING</a:t>
                      </a:r>
                    </a:p>
                    <a:p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450155946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CBT CATEGORIE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ANGST / VB&amp;LB / MTI &amp; G / O&amp;D / MFP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229528309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CBT DIAGNOSE &amp; BEHANDELPAD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UIT ZORGSTRUCTUUR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3181989715"/>
                  </a:ext>
                </a:extLst>
              </a:tr>
              <a:tr h="562416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LEEFSTIJL</a:t>
                      </a: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ROKEN + # PER DAG</a:t>
                      </a:r>
                    </a:p>
                    <a:p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DRINKEN + # UNITS PER WEEK </a:t>
                      </a:r>
                    </a:p>
                    <a:p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DRUGS JA / NEE / ONBEKEND + SOORT</a:t>
                      </a:r>
                    </a:p>
                    <a:p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4136923271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POLYPHARMACIE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# MEDICATIE OP RECEPT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2462064072"/>
                  </a:ext>
                </a:extLst>
              </a:tr>
              <a:tr h="5597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COMORBIDITEITEN – FYSIEK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COMORBIDITEITEN – PSYCHISCH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ASA SCORE I-IV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PSYCHOPATHOLOGIE COPNFORM DSM-V </a:t>
                      </a: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 / NEE / ONBEKEND</a:t>
                      </a: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KOKHALS PATIENT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J-N-O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567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BIJ VERSTANDELIJKE/LICHAMELIJKE BEPERKING</a:t>
                      </a: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0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534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ONTWIKKELINGSLEEFTIJD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0-2   2-4   4-7   7-12  12+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T0 BIJ INTAKE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/>
                </a:tc>
                <a:extLst>
                  <a:ext uri="{0D108BD9-81ED-4DB2-BD59-A6C34878D82A}">
                    <a16:rowId xmlns:a16="http://schemas.microsoft.com/office/drawing/2014/main" xmlns="" val="3443233425"/>
                  </a:ext>
                </a:extLst>
              </a:tr>
              <a:tr h="285534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SONDEVOEDING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JA / NEE / ONBEKEND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99725028"/>
                  </a:ext>
                </a:extLst>
              </a:tr>
              <a:tr h="700857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COMORBIDITEITEN</a:t>
                      </a: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AUTISME JA / NEE / ONBEKEND</a:t>
                      </a:r>
                    </a:p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SPASTICITEIT JA / NEE / ONBEKEND</a:t>
                      </a:r>
                    </a:p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SYNDROOM JA / NEE / ONBEKEND + SOORT (DROPDOWN)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EPILEPSIE </a:t>
                      </a: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 / NEE / ONBEKEND + # AANVALLEN PER JAAR</a:t>
                      </a:r>
                      <a:endParaRPr lang="nl-NL" sz="1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3267612873"/>
                  </a:ext>
                </a:extLst>
              </a:tr>
              <a:tr h="189567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bg1"/>
                          </a:solidFill>
                          <a:latin typeface="+mj-lt"/>
                        </a:rPr>
                        <a:t> BIJ GERIATRIE</a:t>
                      </a: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0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240867"/>
                  </a:ext>
                </a:extLst>
              </a:tr>
              <a:tr h="285534">
                <a:tc>
                  <a:txBody>
                    <a:bodyPr/>
                    <a:lstStyle/>
                    <a:p>
                      <a:r>
                        <a:rPr lang="nl-NL" sz="1000" b="1" i="0" dirty="0">
                          <a:solidFill>
                            <a:schemeClr val="tx1"/>
                          </a:solidFill>
                          <a:latin typeface="+mj-lt"/>
                        </a:rPr>
                        <a:t>KWETSBAARHEID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GRONINGEN FRAILTY INDICATOR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/>
                </a:tc>
                <a:extLst>
                  <a:ext uri="{0D108BD9-81ED-4DB2-BD59-A6C34878D82A}">
                    <a16:rowId xmlns:a16="http://schemas.microsoft.com/office/drawing/2014/main" xmlns="" val="1081419371"/>
                  </a:ext>
                </a:extLst>
              </a:tr>
              <a:tr h="1895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PROCESMATEN</a:t>
                      </a: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94084B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94084B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solidFill>
                      <a:srgbClr val="940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5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TIJD AANMELDING TOT BEHANDELING</a:t>
                      </a: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REALTIME UIT EPD</a:t>
                      </a: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3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# CONSULTEN PER KALENDERJAAR</a:t>
                      </a: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93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10" y="6076048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260CD3-BDCD-6F4D-8C62-696503C6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94084B"/>
                </a:solidFill>
              </a:rPr>
              <a:t>De </a:t>
            </a:r>
            <a:r>
              <a:rPr lang="en-US" sz="2400" dirty="0" err="1">
                <a:solidFill>
                  <a:srgbClr val="94084B"/>
                </a:solidFill>
              </a:rPr>
              <a:t>kwalitatieve</a:t>
            </a:r>
            <a:r>
              <a:rPr lang="en-US" sz="2400" dirty="0">
                <a:solidFill>
                  <a:srgbClr val="94084B"/>
                </a:solidFill>
              </a:rPr>
              <a:t> </a:t>
            </a:r>
            <a:r>
              <a:rPr lang="en-US" sz="2400" dirty="0" err="1">
                <a:solidFill>
                  <a:srgbClr val="94084B"/>
                </a:solidFill>
              </a:rPr>
              <a:t>praktijk</a:t>
            </a:r>
            <a:r>
              <a:rPr lang="en-US" sz="2400" dirty="0">
                <a:solidFill>
                  <a:srgbClr val="94084B"/>
                </a:solidFill>
              </a:rPr>
              <a:t> – </a:t>
            </a:r>
            <a:r>
              <a:rPr lang="en-US" sz="2400" dirty="0" err="1">
                <a:solidFill>
                  <a:srgbClr val="94084B"/>
                </a:solidFill>
              </a:rPr>
              <a:t>Zorgstandaarden</a:t>
            </a:r>
            <a:r>
              <a:rPr lang="en-US" sz="2400" dirty="0">
                <a:solidFill>
                  <a:srgbClr val="94084B"/>
                </a:solidFill>
              </a:rPr>
              <a:t/>
            </a:r>
            <a:br>
              <a:rPr lang="en-US" sz="2400" dirty="0">
                <a:solidFill>
                  <a:srgbClr val="94084B"/>
                </a:solidFill>
              </a:rPr>
            </a:br>
            <a:endParaRPr lang="nl-NL" sz="2400" dirty="0">
              <a:solidFill>
                <a:srgbClr val="94084B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31A1A41-2031-5A47-BEBC-1BFA73C8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924" y="2088297"/>
            <a:ext cx="8721012" cy="2318605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dirty="0" err="1">
                <a:solidFill>
                  <a:srgbClr val="64647D"/>
                </a:solidFill>
                <a:cs typeface="Calibri" panose="020F0502020204030204" pitchFamily="34" charset="0"/>
              </a:rPr>
              <a:t>Ons</a:t>
            </a:r>
            <a:r>
              <a:rPr lang="en-US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64647D"/>
                </a:solidFill>
                <a:cs typeface="Calibri" panose="020F0502020204030204" pitchFamily="34" charset="0"/>
              </a:rPr>
              <a:t>totale</a:t>
            </a:r>
            <a:r>
              <a:rPr lang="en-US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64647D"/>
                </a:solidFill>
                <a:cs typeface="Calibri" panose="020F0502020204030204" pitchFamily="34" charset="0"/>
              </a:rPr>
              <a:t>zorgaanbod</a:t>
            </a:r>
            <a:r>
              <a:rPr lang="en-US" dirty="0">
                <a:solidFill>
                  <a:srgbClr val="64647D"/>
                </a:solidFill>
                <a:cs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64647D"/>
                </a:solidFill>
                <a:cs typeface="Calibri" panose="020F0502020204030204" pitchFamily="34" charset="0"/>
              </a:rPr>
              <a:t>domein</a:t>
            </a:r>
            <a:r>
              <a:rPr lang="en-US" dirty="0">
                <a:solidFill>
                  <a:srgbClr val="64647D"/>
                </a:solidFill>
                <a:cs typeface="Calibri" panose="020F0502020204030204" pitchFamily="34" charset="0"/>
              </a:rPr>
              <a:t> in </a:t>
            </a:r>
            <a:r>
              <a:rPr lang="en-US" dirty="0" err="1">
                <a:solidFill>
                  <a:srgbClr val="64647D"/>
                </a:solidFill>
                <a:cs typeface="Calibri" panose="020F0502020204030204" pitchFamily="34" charset="0"/>
              </a:rPr>
              <a:t>Zorgstructuren</a:t>
            </a:r>
            <a:r>
              <a:rPr lang="en-US" dirty="0">
                <a:solidFill>
                  <a:srgbClr val="64647D"/>
                </a:solidFill>
                <a:cs typeface="Calibri" panose="020F0502020204030204" pitchFamily="34" charset="0"/>
              </a:rPr>
              <a:t>: 				</a:t>
            </a:r>
          </a:p>
          <a:p>
            <a:pPr lvl="1">
              <a:defRPr/>
            </a:pP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							Angst </a:t>
            </a:r>
          </a:p>
          <a:p>
            <a:pPr lvl="1">
              <a:defRPr/>
            </a:pP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							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Orofaciale</a:t>
            </a: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Pijn</a:t>
            </a: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 &amp;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Disfunctie</a:t>
            </a:r>
            <a:endParaRPr lang="en-US" dirty="0">
              <a:solidFill>
                <a:srgbClr val="94084B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							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Verstandelijke</a:t>
            </a: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Lichamelijke</a:t>
            </a: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Beperking</a:t>
            </a:r>
            <a:endParaRPr lang="en-US" dirty="0">
              <a:solidFill>
                <a:srgbClr val="94084B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							MTI &amp; </a:t>
            </a:r>
            <a:r>
              <a:rPr lang="en-US" dirty="0" err="1">
                <a:solidFill>
                  <a:srgbClr val="94084B"/>
                </a:solidFill>
                <a:cs typeface="Calibri" panose="020F0502020204030204" pitchFamily="34" charset="0"/>
              </a:rPr>
              <a:t>Geriatrie</a:t>
            </a:r>
            <a:endParaRPr lang="en-US" dirty="0">
              <a:solidFill>
                <a:srgbClr val="94084B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94084B"/>
                </a:solidFill>
                <a:cs typeface="Calibri" panose="020F0502020204030204" pitchFamily="34" charset="0"/>
              </a:rPr>
              <a:t>							MFP </a:t>
            </a:r>
          </a:p>
          <a:p>
            <a:pPr lvl="1">
              <a:defRPr/>
            </a:pPr>
            <a:endParaRPr lang="en-US" i="1" dirty="0">
              <a:solidFill>
                <a:srgbClr val="64647D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NB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Zowel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volwassenen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als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kinderen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zijn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in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iedere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zorgstructuur</a:t>
            </a:r>
            <a:r>
              <a:rPr lang="en-US" i="1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64647D"/>
                </a:solidFill>
                <a:cs typeface="Calibri" panose="020F0502020204030204" pitchFamily="34" charset="0"/>
              </a:rPr>
              <a:t>vertegenwoordigd</a:t>
            </a:r>
            <a:endParaRPr lang="en-US" i="1" dirty="0">
              <a:solidFill>
                <a:srgbClr val="64647D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endParaRPr lang="en-US" dirty="0">
              <a:solidFill>
                <a:srgbClr val="64647D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8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unthaak 61">
            <a:extLst>
              <a:ext uri="{FF2B5EF4-FFF2-40B4-BE49-F238E27FC236}">
                <a16:creationId xmlns:a16="http://schemas.microsoft.com/office/drawing/2014/main" xmlns="" id="{27383173-CD5C-0944-B64F-AF4FDB1F8B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82848" y="4533629"/>
            <a:ext cx="4037179" cy="241696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76224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8148" y="2698393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42004" y="3742113"/>
            <a:ext cx="2454148" cy="241696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Punthaak 12">
            <a:extLst>
              <a:ext uri="{FF2B5EF4-FFF2-40B4-BE49-F238E27FC236}">
                <a16:creationId xmlns:a16="http://schemas.microsoft.com/office/drawing/2014/main" xmlns="" id="{0D043132-6589-644C-8354-62375B889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80469" y="2077727"/>
            <a:ext cx="1136650" cy="228600"/>
          </a:xfrm>
          <a:prstGeom prst="chevron">
            <a:avLst>
              <a:gd name="adj" fmla="val 49860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Pijl links en rechts 38">
            <a:extLst>
              <a:ext uri="{FF2B5EF4-FFF2-40B4-BE49-F238E27FC236}">
                <a16:creationId xmlns:a16="http://schemas.microsoft.com/office/drawing/2014/main" xmlns="" id="{6809FFD2-7845-5F4E-BEC7-10ACD218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278" y="2482202"/>
            <a:ext cx="1081087" cy="457200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rgbClr val="CACBE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l-NL" altLang="nl-NL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618298"/>
            <a:ext cx="2420938" cy="290512"/>
          </a:xfrm>
          <a:prstGeom prst="rect">
            <a:avLst/>
          </a:prstGeom>
          <a:solidFill>
            <a:srgbClr val="94084B"/>
          </a:solidFill>
          <a:ln w="38100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Punthaak 15">
            <a:extLst>
              <a:ext uri="{FF2B5EF4-FFF2-40B4-BE49-F238E27FC236}">
                <a16:creationId xmlns:a16="http://schemas.microsoft.com/office/drawing/2014/main" xmlns="" id="{EEB717DC-DB2B-9344-A587-5D07678B3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30" y="2926398"/>
            <a:ext cx="1794476" cy="342900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MEDICAMENTEUZE BEHANDELING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54430" y="776924"/>
            <a:ext cx="6527800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829310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1" y="1027748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1226185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973898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8" y="2464435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9" y="2927378"/>
            <a:ext cx="2428875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</a:t>
            </a: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13" y="3280201"/>
            <a:ext cx="2428875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5" name="Rechthoek 50">
            <a:extLst>
              <a:ext uri="{FF2B5EF4-FFF2-40B4-BE49-F238E27FC236}">
                <a16:creationId xmlns:a16="http://schemas.microsoft.com/office/drawing/2014/main" xmlns="" id="{81352D97-B00F-AA4B-AA14-A543EE7C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230" y="2566036"/>
            <a:ext cx="1620838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NEUROGENE PIJN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230" y="2059623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12" y="3605638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49" y="3916985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30" y="4226049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530" y="1618298"/>
            <a:ext cx="5854700" cy="304006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46568" y="1537733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3" name="Rechthoek 50">
            <a:extLst>
              <a:ext uri="{FF2B5EF4-FFF2-40B4-BE49-F238E27FC236}">
                <a16:creationId xmlns:a16="http://schemas.microsoft.com/office/drawing/2014/main" xmlns="" id="{76DDE50F-1681-DC43-BA2C-39B0DF3F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582" y="2547093"/>
            <a:ext cx="1620838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TMD +/- PIJN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Punthaak 47">
            <a:extLst>
              <a:ext uri="{FF2B5EF4-FFF2-40B4-BE49-F238E27FC236}">
                <a16:creationId xmlns:a16="http://schemas.microsoft.com/office/drawing/2014/main" xmlns="" id="{797FBA2A-F5AE-DF43-B16C-B79FADD3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259" y="3326051"/>
            <a:ext cx="1794476" cy="342900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PSYCHOLOGISCHE BEHANDELING</a:t>
            </a:r>
          </a:p>
        </p:txBody>
      </p:sp>
      <p:sp>
        <p:nvSpPr>
          <p:cNvPr id="49" name="Punthaak 48">
            <a:extLst>
              <a:ext uri="{FF2B5EF4-FFF2-40B4-BE49-F238E27FC236}">
                <a16:creationId xmlns:a16="http://schemas.microsoft.com/office/drawing/2014/main" xmlns="" id="{471E8831-A563-844E-B8A2-9BA614A70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045" y="4113147"/>
            <a:ext cx="1381721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PIJNTEAM</a:t>
            </a:r>
          </a:p>
        </p:txBody>
      </p:sp>
      <p:sp>
        <p:nvSpPr>
          <p:cNvPr id="52" name="Punthaak 51">
            <a:extLst>
              <a:ext uri="{FF2B5EF4-FFF2-40B4-BE49-F238E27FC236}">
                <a16:creationId xmlns:a16="http://schemas.microsoft.com/office/drawing/2014/main" xmlns="" id="{22ADD88D-C3E8-E545-9233-1ED31F43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30" y="3725198"/>
            <a:ext cx="1794476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VERWIJZING</a:t>
            </a:r>
          </a:p>
        </p:txBody>
      </p:sp>
      <p:sp>
        <p:nvSpPr>
          <p:cNvPr id="51" name="Punthaak 50">
            <a:extLst>
              <a:ext uri="{FF2B5EF4-FFF2-40B4-BE49-F238E27FC236}">
                <a16:creationId xmlns:a16="http://schemas.microsoft.com/office/drawing/2014/main" xmlns="" id="{A83CE30C-259F-2E48-AEF6-FD16D3CF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15" y="4491678"/>
            <a:ext cx="1381721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NEUROLOOG</a:t>
            </a:r>
          </a:p>
        </p:txBody>
      </p:sp>
      <p:sp>
        <p:nvSpPr>
          <p:cNvPr id="53" name="Punthaak 52">
            <a:extLst>
              <a:ext uri="{FF2B5EF4-FFF2-40B4-BE49-F238E27FC236}">
                <a16:creationId xmlns:a16="http://schemas.microsoft.com/office/drawing/2014/main" xmlns="" id="{3C4B2074-0057-174C-BD2C-55527273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997" y="4968913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54" name="Punthaak 53">
            <a:extLst>
              <a:ext uri="{FF2B5EF4-FFF2-40B4-BE49-F238E27FC236}">
                <a16:creationId xmlns:a16="http://schemas.microsoft.com/office/drawing/2014/main" xmlns="" id="{83B4A476-CEF6-FF4E-956C-4AA111EB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825" y="3667368"/>
            <a:ext cx="1369009" cy="309979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MEDICATIE</a:t>
            </a:r>
          </a:p>
        </p:txBody>
      </p:sp>
      <p:sp>
        <p:nvSpPr>
          <p:cNvPr id="55" name="Punthaak 54">
            <a:extLst>
              <a:ext uri="{FF2B5EF4-FFF2-40B4-BE49-F238E27FC236}">
                <a16:creationId xmlns:a16="http://schemas.microsoft.com/office/drawing/2014/main" xmlns="" id="{F8C25685-FBFE-C24F-BDED-FCE4F50B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32" y="2914347"/>
            <a:ext cx="1794476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NON INVASIEVE BEHANDELING</a:t>
            </a:r>
          </a:p>
        </p:txBody>
      </p:sp>
      <p:sp>
        <p:nvSpPr>
          <p:cNvPr id="56" name="Punthaak 55">
            <a:extLst>
              <a:ext uri="{FF2B5EF4-FFF2-40B4-BE49-F238E27FC236}">
                <a16:creationId xmlns:a16="http://schemas.microsoft.com/office/drawing/2014/main" xmlns="" id="{B23E46C1-13AB-C240-B0DC-62F0D4E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508" y="3319575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COUNSELING</a:t>
            </a:r>
          </a:p>
        </p:txBody>
      </p:sp>
      <p:sp>
        <p:nvSpPr>
          <p:cNvPr id="57" name="Punthaak 56">
            <a:extLst>
              <a:ext uri="{FF2B5EF4-FFF2-40B4-BE49-F238E27FC236}">
                <a16:creationId xmlns:a16="http://schemas.microsoft.com/office/drawing/2014/main" xmlns="" id="{E4DEA79E-7129-6841-B35F-CC97803B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729" y="4027180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FYSIOTHERAPIE</a:t>
            </a:r>
          </a:p>
        </p:txBody>
      </p:sp>
      <p:sp>
        <p:nvSpPr>
          <p:cNvPr id="60" name="Punthaak 59">
            <a:extLst>
              <a:ext uri="{FF2B5EF4-FFF2-40B4-BE49-F238E27FC236}">
                <a16:creationId xmlns:a16="http://schemas.microsoft.com/office/drawing/2014/main" xmlns="" id="{C78D34C1-73DA-A84C-943F-306028E2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059" y="4386992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PSYCHOLOGISCHE BEHANDELING</a:t>
            </a:r>
          </a:p>
        </p:txBody>
      </p:sp>
      <p:sp>
        <p:nvSpPr>
          <p:cNvPr id="63" name="Punthaak 62">
            <a:extLst>
              <a:ext uri="{FF2B5EF4-FFF2-40B4-BE49-F238E27FC236}">
                <a16:creationId xmlns:a16="http://schemas.microsoft.com/office/drawing/2014/main" xmlns="" id="{E743A9B2-F8A0-D44B-B523-E02B82E96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377" y="4746415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OPBEETPLAAT</a:t>
            </a:r>
          </a:p>
        </p:txBody>
      </p:sp>
      <p:sp>
        <p:nvSpPr>
          <p:cNvPr id="64" name="Punthaak 63">
            <a:extLst>
              <a:ext uri="{FF2B5EF4-FFF2-40B4-BE49-F238E27FC236}">
                <a16:creationId xmlns:a16="http://schemas.microsoft.com/office/drawing/2014/main" xmlns="" id="{E822D25B-3F3F-5342-8953-645D4FC8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249" y="5115151"/>
            <a:ext cx="1794476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INVASIEVE BEHANDELING</a:t>
            </a:r>
          </a:p>
        </p:txBody>
      </p:sp>
      <p:sp>
        <p:nvSpPr>
          <p:cNvPr id="65" name="Punthaak 64">
            <a:extLst>
              <a:ext uri="{FF2B5EF4-FFF2-40B4-BE49-F238E27FC236}">
                <a16:creationId xmlns:a16="http://schemas.microsoft.com/office/drawing/2014/main" xmlns="" id="{3C34CDCB-579B-1D4D-A12F-4540278E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827" y="5853902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ATRROSCENTESE</a:t>
            </a:r>
          </a:p>
        </p:txBody>
      </p:sp>
      <p:sp>
        <p:nvSpPr>
          <p:cNvPr id="66" name="Punthaak 65">
            <a:extLst>
              <a:ext uri="{FF2B5EF4-FFF2-40B4-BE49-F238E27FC236}">
                <a16:creationId xmlns:a16="http://schemas.microsoft.com/office/drawing/2014/main" xmlns="" id="{D96976C6-3787-2E47-AC6D-3724C6D80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370" y="6200961"/>
            <a:ext cx="1381721" cy="30997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CHIRURGIE</a:t>
            </a:r>
          </a:p>
        </p:txBody>
      </p:sp>
      <p:sp>
        <p:nvSpPr>
          <p:cNvPr id="67" name="Punthaak 66">
            <a:extLst>
              <a:ext uri="{FF2B5EF4-FFF2-40B4-BE49-F238E27FC236}">
                <a16:creationId xmlns:a16="http://schemas.microsoft.com/office/drawing/2014/main" xmlns="" id="{C2879B41-2420-7549-A715-FD7CAC15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249" y="6572869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89A08F26-915E-C14F-9914-5DA5BDB5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533" y="2059623"/>
            <a:ext cx="1381721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MDO PIJNTEAM</a:t>
            </a:r>
          </a:p>
        </p:txBody>
      </p:sp>
      <p:sp>
        <p:nvSpPr>
          <p:cNvPr id="45" name="Punthaak 44">
            <a:extLst>
              <a:ext uri="{FF2B5EF4-FFF2-40B4-BE49-F238E27FC236}">
                <a16:creationId xmlns:a16="http://schemas.microsoft.com/office/drawing/2014/main" xmlns="" id="{1D86056A-A682-5C48-A20F-38103A55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82" y="2916805"/>
            <a:ext cx="1275408" cy="342900"/>
          </a:xfrm>
          <a:prstGeom prst="chevron">
            <a:avLst>
              <a:gd name="adj" fmla="val 49944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INZET HULPMIDDELEN</a:t>
            </a:r>
            <a:endParaRPr lang="nl-NL" sz="900" dirty="0">
              <a:solidFill>
                <a:srgbClr val="FFFFFF"/>
              </a:solidFill>
              <a:latin typeface="+mj-lt"/>
              <a:cs typeface="Segoe ui"/>
            </a:endParaRPr>
          </a:p>
        </p:txBody>
      </p:sp>
      <p:sp>
        <p:nvSpPr>
          <p:cNvPr id="47" name="Rechthoek 50">
            <a:extLst>
              <a:ext uri="{FF2B5EF4-FFF2-40B4-BE49-F238E27FC236}">
                <a16:creationId xmlns:a16="http://schemas.microsoft.com/office/drawing/2014/main" xmlns="" id="{A4B04997-F50A-1F49-82E3-F9C0F860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*</a:t>
            </a: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 OPTIONEEL AANVULLENDE DIAGNOSTIEK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FUNCTIE ONDERZOEK KAUWSTELSEL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DENTALE PIJN DIAGNOSTIEK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NEUROPATHISCH PIJN ONDERZOEK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EMG ELECTROMYOGRAFIE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AANVULLENDE BEELDVORMING</a:t>
            </a:r>
          </a:p>
        </p:txBody>
      </p:sp>
      <p:sp>
        <p:nvSpPr>
          <p:cNvPr id="46" name="Punthaak 45">
            <a:extLst>
              <a:ext uri="{FF2B5EF4-FFF2-40B4-BE49-F238E27FC236}">
                <a16:creationId xmlns:a16="http://schemas.microsoft.com/office/drawing/2014/main" xmlns="" id="{25107F5A-92F3-4747-9D83-82821803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827" y="5501804"/>
            <a:ext cx="1369009" cy="309979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MEDICATIE</a:t>
            </a:r>
          </a:p>
        </p:txBody>
      </p:sp>
    </p:spTree>
    <p:extLst>
      <p:ext uri="{BB962C8B-B14F-4D97-AF65-F5344CB8AC3E}">
        <p14:creationId xmlns:p14="http://schemas.microsoft.com/office/powerpoint/2010/main" val="154092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unthaak 61">
            <a:extLst>
              <a:ext uri="{FF2B5EF4-FFF2-40B4-BE49-F238E27FC236}">
                <a16:creationId xmlns:a16="http://schemas.microsoft.com/office/drawing/2014/main" xmlns="" id="{27383173-CD5C-0944-B64F-AF4FDB1F8B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6819" y="4018065"/>
            <a:ext cx="5069684" cy="319026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7" y="212960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5824968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21296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8148" y="2212853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829" y="3734431"/>
            <a:ext cx="5461274" cy="257930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132758"/>
            <a:ext cx="2420938" cy="290512"/>
          </a:xfrm>
          <a:prstGeom prst="rect">
            <a:avLst/>
          </a:prstGeom>
          <a:solidFill>
            <a:srgbClr val="94084B"/>
          </a:solidFill>
          <a:ln w="38100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ANGST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54430" y="291384"/>
            <a:ext cx="6527800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343770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1" y="542208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740645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488358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8" y="1978895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9" y="2441838"/>
            <a:ext cx="2428875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13" y="2794661"/>
            <a:ext cx="2428875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230" y="1574083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12" y="3120098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49" y="3431445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30" y="3740509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530" y="1132758"/>
            <a:ext cx="5854700" cy="304006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ANGST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46568" y="1052193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0" name="Punthaak 39">
            <a:extLst>
              <a:ext uri="{FF2B5EF4-FFF2-40B4-BE49-F238E27FC236}">
                <a16:creationId xmlns:a16="http://schemas.microsoft.com/office/drawing/2014/main" xmlns="" id="{A8EAC58A-B6D0-3D4D-AAF8-8EA3215F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197" y="4195474"/>
            <a:ext cx="218440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ENKELVOUDIGE FOBIE/ANGST</a:t>
            </a:r>
          </a:p>
        </p:txBody>
      </p:sp>
      <p:sp>
        <p:nvSpPr>
          <p:cNvPr id="46" name="Punthaak 45">
            <a:extLst>
              <a:ext uri="{FF2B5EF4-FFF2-40B4-BE49-F238E27FC236}">
                <a16:creationId xmlns:a16="http://schemas.microsoft.com/office/drawing/2014/main" xmlns="" id="{98AF74DA-56EA-3445-A5B9-1A272E62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227" y="3401678"/>
            <a:ext cx="218440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PSYCHIATRISCHE PATIENT</a:t>
            </a:r>
          </a:p>
        </p:txBody>
      </p:sp>
      <p:sp>
        <p:nvSpPr>
          <p:cNvPr id="47" name="Punthaak 46">
            <a:extLst>
              <a:ext uri="{FF2B5EF4-FFF2-40B4-BE49-F238E27FC236}">
                <a16:creationId xmlns:a16="http://schemas.microsoft.com/office/drawing/2014/main" xmlns="" id="{FC622F3D-9458-5D41-AF36-B82E07E6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12" y="4575789"/>
            <a:ext cx="218440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KOKHALS PATIENT</a:t>
            </a:r>
          </a:p>
        </p:txBody>
      </p:sp>
      <p:sp>
        <p:nvSpPr>
          <p:cNvPr id="59" name="Punthaak 58">
            <a:extLst>
              <a:ext uri="{FF2B5EF4-FFF2-40B4-BE49-F238E27FC236}">
                <a16:creationId xmlns:a16="http://schemas.microsoft.com/office/drawing/2014/main" xmlns="" id="{CB345457-62B0-7C4E-89E9-24BCB79E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12" y="5751143"/>
            <a:ext cx="2193922" cy="6196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BEHANDELINGEN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 +/- ALGEHELE ANESTHESIE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PROPOFOL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LACHGAS</a:t>
            </a:r>
          </a:p>
        </p:txBody>
      </p:sp>
      <p:sp>
        <p:nvSpPr>
          <p:cNvPr id="61" name="Punthaak 60">
            <a:extLst>
              <a:ext uri="{FF2B5EF4-FFF2-40B4-BE49-F238E27FC236}">
                <a16:creationId xmlns:a16="http://schemas.microsoft.com/office/drawing/2014/main" xmlns="" id="{39D554BB-90A8-FA4C-A470-3AD480D16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527" y="2009359"/>
            <a:ext cx="2184400" cy="55245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FOBIE / ANGST</a:t>
            </a:r>
          </a:p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cs typeface="Segoe ui"/>
              </a:rPr>
              <a:t>+ PSYCHOLOGISCHE COMORBIDITEITEN</a:t>
            </a:r>
          </a:p>
        </p:txBody>
      </p:sp>
      <p:sp>
        <p:nvSpPr>
          <p:cNvPr id="63" name="Punthaak 62">
            <a:extLst>
              <a:ext uri="{FF2B5EF4-FFF2-40B4-BE49-F238E27FC236}">
                <a16:creationId xmlns:a16="http://schemas.microsoft.com/office/drawing/2014/main" xmlns="" id="{DD9B8500-2806-F04A-96F3-33F8197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217" y="6435281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53" name="Punthaak 52">
            <a:extLst>
              <a:ext uri="{FF2B5EF4-FFF2-40B4-BE49-F238E27FC236}">
                <a16:creationId xmlns:a16="http://schemas.microsoft.com/office/drawing/2014/main" xmlns="" id="{CBCAF0AB-B527-854F-A5B4-7C1E6C0F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646" y="2819456"/>
            <a:ext cx="216000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PREVENTIEF / NON RESTAURATIEF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</p:txBody>
      </p:sp>
      <p:sp>
        <p:nvSpPr>
          <p:cNvPr id="54" name="Punthaak 53">
            <a:extLst>
              <a:ext uri="{FF2B5EF4-FFF2-40B4-BE49-F238E27FC236}">
                <a16:creationId xmlns:a16="http://schemas.microsoft.com/office/drawing/2014/main" xmlns="" id="{50AE13E9-96BF-2843-BFC3-C80EB46F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331" y="2430590"/>
            <a:ext cx="2184400" cy="342900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cs typeface="Segoe ui"/>
              </a:rPr>
              <a:t>WENTRAJECT</a:t>
            </a:r>
          </a:p>
        </p:txBody>
      </p:sp>
      <p:sp>
        <p:nvSpPr>
          <p:cNvPr id="55" name="Rechthoek 50">
            <a:extLst>
              <a:ext uri="{FF2B5EF4-FFF2-40B4-BE49-F238E27FC236}">
                <a16:creationId xmlns:a16="http://schemas.microsoft.com/office/drawing/2014/main" xmlns="" id="{0952CACC-F2A9-B044-89B4-A7071FA8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*</a:t>
            </a: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 OPTIONEEL AANVULLENDE DIAGNOSTIEK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X RAY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</p:txBody>
      </p:sp>
      <p:sp>
        <p:nvSpPr>
          <p:cNvPr id="56" name="Punthaak 55">
            <a:extLst>
              <a:ext uri="{FF2B5EF4-FFF2-40B4-BE49-F238E27FC236}">
                <a16:creationId xmlns:a16="http://schemas.microsoft.com/office/drawing/2014/main" xmlns="" id="{DC0E7845-587C-0942-B89D-FD9E62E8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062" y="3205942"/>
            <a:ext cx="2184400" cy="469173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ANGSTPROGRAMMA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ORTHOPEDAGOOG</a:t>
            </a:r>
          </a:p>
        </p:txBody>
      </p:sp>
      <p:sp>
        <p:nvSpPr>
          <p:cNvPr id="60" name="Punthaak 59">
            <a:extLst>
              <a:ext uri="{FF2B5EF4-FFF2-40B4-BE49-F238E27FC236}">
                <a16:creationId xmlns:a16="http://schemas.microsoft.com/office/drawing/2014/main" xmlns="" id="{33D80B04-D55A-C942-9AB0-51121146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005" y="6324785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37" name="Punthaak 36">
            <a:extLst>
              <a:ext uri="{FF2B5EF4-FFF2-40B4-BE49-F238E27FC236}">
                <a16:creationId xmlns:a16="http://schemas.microsoft.com/office/drawing/2014/main" xmlns="" id="{09CAE560-941E-EE41-A5DB-A90A16E6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448" y="2042185"/>
            <a:ext cx="218440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cs typeface="Segoe ui"/>
              </a:rPr>
              <a:t>EARLY CHILDHOOD CARIËS</a:t>
            </a:r>
          </a:p>
        </p:txBody>
      </p:sp>
      <p:sp>
        <p:nvSpPr>
          <p:cNvPr id="38" name="Punthaak 37">
            <a:extLst>
              <a:ext uri="{FF2B5EF4-FFF2-40B4-BE49-F238E27FC236}">
                <a16:creationId xmlns:a16="http://schemas.microsoft.com/office/drawing/2014/main" xmlns="" id="{D7CAB180-3A96-954B-A2C5-5A940145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665" y="2590769"/>
            <a:ext cx="2023617" cy="698296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KOKHALS ASSISTENT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ORTHOPEDAGOOG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PSYCHIATER</a:t>
            </a:r>
          </a:p>
        </p:txBody>
      </p:sp>
      <p:sp>
        <p:nvSpPr>
          <p:cNvPr id="39" name="Punthaak 38">
            <a:extLst>
              <a:ext uri="{FF2B5EF4-FFF2-40B4-BE49-F238E27FC236}">
                <a16:creationId xmlns:a16="http://schemas.microsoft.com/office/drawing/2014/main" xmlns="" id="{F237A34E-D2CA-224F-A5B0-D9F75654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661" y="3788872"/>
            <a:ext cx="2023617" cy="698296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KOKHALS ASSISTENT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ORTHOPEDAGOOG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PSYCHIATER</a:t>
            </a:r>
          </a:p>
        </p:txBody>
      </p:sp>
      <p:sp>
        <p:nvSpPr>
          <p:cNvPr id="41" name="Punthaak 40">
            <a:extLst>
              <a:ext uri="{FF2B5EF4-FFF2-40B4-BE49-F238E27FC236}">
                <a16:creationId xmlns:a16="http://schemas.microsoft.com/office/drawing/2014/main" xmlns="" id="{5CE81984-3C55-D94C-A466-52E065EF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295" y="4969231"/>
            <a:ext cx="2023617" cy="698296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KOKHALS ASSISTENT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ORTHOPEDAGOOG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PSYCHIATER</a:t>
            </a:r>
          </a:p>
        </p:txBody>
      </p:sp>
      <p:sp>
        <p:nvSpPr>
          <p:cNvPr id="42" name="Punthaak 41">
            <a:extLst>
              <a:ext uri="{FF2B5EF4-FFF2-40B4-BE49-F238E27FC236}">
                <a16:creationId xmlns:a16="http://schemas.microsoft.com/office/drawing/2014/main" xmlns="" id="{5D0D5F08-7093-1F49-89C5-77FB9B45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062" y="3722149"/>
            <a:ext cx="2184400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CONTROLE &amp; 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ALGEHELE ANESTHESIE</a:t>
            </a:r>
          </a:p>
        </p:txBody>
      </p:sp>
      <p:sp>
        <p:nvSpPr>
          <p:cNvPr id="43" name="Punthaak 42">
            <a:extLst>
              <a:ext uri="{FF2B5EF4-FFF2-40B4-BE49-F238E27FC236}">
                <a16:creationId xmlns:a16="http://schemas.microsoft.com/office/drawing/2014/main" xmlns="" id="{015AF27D-1EC7-E940-989F-37736BE7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551" y="4971085"/>
            <a:ext cx="216000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PREVENTIEF / NON RESTAURATIEF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56FAE05E-B5EB-5040-B742-197EA23B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236" y="4582219"/>
            <a:ext cx="2184400" cy="342900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cs typeface="Segoe ui"/>
              </a:rPr>
              <a:t>WENTRAJECT</a:t>
            </a:r>
          </a:p>
        </p:txBody>
      </p:sp>
      <p:sp>
        <p:nvSpPr>
          <p:cNvPr id="45" name="Punthaak 44">
            <a:extLst>
              <a:ext uri="{FF2B5EF4-FFF2-40B4-BE49-F238E27FC236}">
                <a16:creationId xmlns:a16="http://schemas.microsoft.com/office/drawing/2014/main" xmlns="" id="{8BB7F318-3E9D-8346-9896-EF644FD9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67" y="5357571"/>
            <a:ext cx="2184400" cy="469173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ANGSTPROGRAMMA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ORTHOPEDAGOOG</a:t>
            </a:r>
          </a:p>
        </p:txBody>
      </p:sp>
      <p:sp>
        <p:nvSpPr>
          <p:cNvPr id="48" name="Punthaak 47">
            <a:extLst>
              <a:ext uri="{FF2B5EF4-FFF2-40B4-BE49-F238E27FC236}">
                <a16:creationId xmlns:a16="http://schemas.microsoft.com/office/drawing/2014/main" xmlns="" id="{485CFB52-DCBC-3B44-A5E8-4411ABEF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67" y="5873778"/>
            <a:ext cx="2184400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CONTROLE &amp; 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ALGEHELE ANESTHESIE</a:t>
            </a:r>
          </a:p>
        </p:txBody>
      </p:sp>
    </p:spTree>
    <p:extLst>
      <p:ext uri="{BB962C8B-B14F-4D97-AF65-F5344CB8AC3E}">
        <p14:creationId xmlns:p14="http://schemas.microsoft.com/office/powerpoint/2010/main" val="330065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raccolade 1">
            <a:extLst>
              <a:ext uri="{FF2B5EF4-FFF2-40B4-BE49-F238E27FC236}">
                <a16:creationId xmlns:a16="http://schemas.microsoft.com/office/drawing/2014/main" xmlns="" id="{D0322451-D48A-3F42-A3C5-D61D873D52C0}"/>
              </a:ext>
            </a:extLst>
          </p:cNvPr>
          <p:cNvSpPr/>
          <p:nvPr/>
        </p:nvSpPr>
        <p:spPr>
          <a:xfrm>
            <a:off x="8437905" y="1739230"/>
            <a:ext cx="606970" cy="4491144"/>
          </a:xfrm>
          <a:prstGeom prst="rightBrace">
            <a:avLst/>
          </a:prstGeom>
          <a:noFill/>
          <a:ln>
            <a:solidFill>
              <a:srgbClr val="9408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400298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5824968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21296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8148" y="2212853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8775" y="3928994"/>
            <a:ext cx="5568461" cy="289553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637732"/>
            <a:ext cx="2420938" cy="290512"/>
          </a:xfrm>
          <a:prstGeom prst="rect">
            <a:avLst/>
          </a:prstGeom>
          <a:solidFill>
            <a:srgbClr val="EAA4E8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54430" y="291384"/>
            <a:ext cx="6527800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343770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31" y="542208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68" y="740645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0" y="1148906"/>
            <a:ext cx="2420938" cy="428625"/>
          </a:xfrm>
          <a:prstGeom prst="rect">
            <a:avLst/>
          </a:prstGeom>
          <a:solidFill>
            <a:srgbClr val="94084B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8" y="1978895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69" y="2441838"/>
            <a:ext cx="2428875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13" y="2794661"/>
            <a:ext cx="2428875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6" name="Punthaak 25">
            <a:extLst>
              <a:ext uri="{FF2B5EF4-FFF2-40B4-BE49-F238E27FC236}">
                <a16:creationId xmlns:a16="http://schemas.microsoft.com/office/drawing/2014/main" xmlns="" id="{411545E0-7DE5-434F-8E9A-C861D559B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311" y="3350300"/>
            <a:ext cx="249883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PREVENTIEF / NON RESTAURATIEF +/- MONDHYGIËNIST</a:t>
            </a:r>
          </a:p>
        </p:txBody>
      </p:sp>
      <p:sp>
        <p:nvSpPr>
          <p:cNvPr id="27" name="Punthaak 26">
            <a:extLst>
              <a:ext uri="{FF2B5EF4-FFF2-40B4-BE49-F238E27FC236}">
                <a16:creationId xmlns:a16="http://schemas.microsoft.com/office/drawing/2014/main" xmlns="" id="{CF00F5DB-527E-C54D-A9AC-7038DDFA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23" y="4978595"/>
            <a:ext cx="2502216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TANDHEELKUNDIGE BEHANDELING +/- SEDATIE / </a:t>
            </a:r>
            <a:r>
              <a:rPr lang="nl-NL" sz="900" dirty="0">
                <a:solidFill>
                  <a:srgbClr val="FFFFFF"/>
                </a:solidFill>
                <a:cs typeface="Segoe ui"/>
              </a:rPr>
              <a:t>ALGEHELE ANESTHESIE </a:t>
            </a:r>
            <a:endParaRPr lang="nl-NL" sz="900" dirty="0">
              <a:solidFill>
                <a:srgbClr val="FFFFFF"/>
              </a:solidFill>
              <a:latin typeface="+mj-lt"/>
              <a:cs typeface="Segoe ui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230" y="1574083"/>
            <a:ext cx="3826293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12" y="3120098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49" y="3431445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30" y="3740509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530" y="1132758"/>
            <a:ext cx="5854700" cy="304006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46568" y="1052193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51" name="Punthaak 50">
            <a:extLst>
              <a:ext uri="{FF2B5EF4-FFF2-40B4-BE49-F238E27FC236}">
                <a16:creationId xmlns:a16="http://schemas.microsoft.com/office/drawing/2014/main" xmlns="" id="{D94F9310-E094-264E-AD48-BC527E07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592" y="2457537"/>
            <a:ext cx="2502216" cy="822741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WENTRAJECT</a:t>
            </a:r>
          </a:p>
          <a:p>
            <a:pPr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+/- ORTHOPEDAGOOG</a:t>
            </a:r>
          </a:p>
          <a:p>
            <a:pPr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+/- PSYCHOLOOG</a:t>
            </a:r>
          </a:p>
          <a:p>
            <a:pPr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+/- LOGOPEDIST</a:t>
            </a:r>
          </a:p>
          <a:p>
            <a:pPr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+/- KOKHALS ASSISTENTIE</a:t>
            </a:r>
          </a:p>
          <a:p>
            <a:pPr>
              <a:defRPr/>
            </a:pPr>
            <a:r>
              <a:rPr lang="nl-NL" sz="900" dirty="0">
                <a:solidFill>
                  <a:schemeClr val="bg1"/>
                </a:solidFill>
                <a:cs typeface="Segoe ui"/>
              </a:rPr>
              <a:t>+/- TOTALE COMMUNICATIE</a:t>
            </a:r>
          </a:p>
        </p:txBody>
      </p:sp>
      <p:sp>
        <p:nvSpPr>
          <p:cNvPr id="53" name="Punthaak 52">
            <a:extLst>
              <a:ext uri="{FF2B5EF4-FFF2-40B4-BE49-F238E27FC236}">
                <a16:creationId xmlns:a16="http://schemas.microsoft.com/office/drawing/2014/main" xmlns="" id="{CBCAF0AB-B527-854F-A5B4-7C1E6C0F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310" y="3751941"/>
            <a:ext cx="249883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ADL TRAINING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HUISBEZOEK</a:t>
            </a:r>
          </a:p>
        </p:txBody>
      </p:sp>
      <p:sp>
        <p:nvSpPr>
          <p:cNvPr id="55" name="Punthaak 54">
            <a:extLst>
              <a:ext uri="{FF2B5EF4-FFF2-40B4-BE49-F238E27FC236}">
                <a16:creationId xmlns:a16="http://schemas.microsoft.com/office/drawing/2014/main" xmlns="" id="{00A7A02A-4A31-2247-8AD0-289C4B54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939" y="1574083"/>
            <a:ext cx="1649349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MDO AANVULLENDE SPECIALISMEN</a:t>
            </a:r>
          </a:p>
        </p:txBody>
      </p:sp>
      <p:sp>
        <p:nvSpPr>
          <p:cNvPr id="57" name="Punthaak 56">
            <a:extLst>
              <a:ext uri="{FF2B5EF4-FFF2-40B4-BE49-F238E27FC236}">
                <a16:creationId xmlns:a16="http://schemas.microsoft.com/office/drawing/2014/main" xmlns="" id="{151656AB-416B-A647-8801-B6802C8D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23" y="2045745"/>
            <a:ext cx="2502216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NON INVASIEVE BEHANDELING</a:t>
            </a:r>
          </a:p>
        </p:txBody>
      </p:sp>
      <p:sp>
        <p:nvSpPr>
          <p:cNvPr id="66" name="Punthaak 65">
            <a:extLst>
              <a:ext uri="{FF2B5EF4-FFF2-40B4-BE49-F238E27FC236}">
                <a16:creationId xmlns:a16="http://schemas.microsoft.com/office/drawing/2014/main" xmlns="" id="{4FB6AC79-5B14-D645-AD96-A96FF3C8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809" y="3780694"/>
            <a:ext cx="1275408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INZET HULP 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MIDDELEN</a:t>
            </a:r>
            <a:endParaRPr lang="nl-NL" sz="900" dirty="0">
              <a:solidFill>
                <a:srgbClr val="FFFFFF"/>
              </a:solidFill>
              <a:latin typeface="+mj-lt"/>
              <a:cs typeface="Segoe ui"/>
            </a:endParaRPr>
          </a:p>
        </p:txBody>
      </p:sp>
      <p:sp>
        <p:nvSpPr>
          <p:cNvPr id="67" name="Punthaak 66">
            <a:extLst>
              <a:ext uri="{FF2B5EF4-FFF2-40B4-BE49-F238E27FC236}">
                <a16:creationId xmlns:a16="http://schemas.microsoft.com/office/drawing/2014/main" xmlns="" id="{96E00FA8-D568-9B44-B482-D292872BE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082" y="4584651"/>
            <a:ext cx="2502216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INVASIEVE BEHANDELING</a:t>
            </a:r>
          </a:p>
        </p:txBody>
      </p:sp>
      <p:sp>
        <p:nvSpPr>
          <p:cNvPr id="68" name="Punthaak 67">
            <a:extLst>
              <a:ext uri="{FF2B5EF4-FFF2-40B4-BE49-F238E27FC236}">
                <a16:creationId xmlns:a16="http://schemas.microsoft.com/office/drawing/2014/main" xmlns="" id="{93FD7C29-9867-A54E-93BA-94232327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33" y="6128641"/>
            <a:ext cx="217646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PROTHETIEK</a:t>
            </a:r>
          </a:p>
        </p:txBody>
      </p:sp>
      <p:sp>
        <p:nvSpPr>
          <p:cNvPr id="69" name="Punthaak 68">
            <a:extLst>
              <a:ext uri="{FF2B5EF4-FFF2-40B4-BE49-F238E27FC236}">
                <a16:creationId xmlns:a16="http://schemas.microsoft.com/office/drawing/2014/main" xmlns="" id="{67DBFAF3-0893-154B-97B2-C3D526709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33" y="6513513"/>
            <a:ext cx="217646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ORTHODONTIE</a:t>
            </a:r>
          </a:p>
        </p:txBody>
      </p:sp>
      <p:sp>
        <p:nvSpPr>
          <p:cNvPr id="70" name="Punthaak 69">
            <a:extLst>
              <a:ext uri="{FF2B5EF4-FFF2-40B4-BE49-F238E27FC236}">
                <a16:creationId xmlns:a16="http://schemas.microsoft.com/office/drawing/2014/main" xmlns="" id="{F1776522-280D-CD4E-8A09-2BCA16DA3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040" y="4158086"/>
            <a:ext cx="2553768" cy="342900"/>
          </a:xfrm>
          <a:prstGeom prst="chevron">
            <a:avLst>
              <a:gd name="adj" fmla="val 50175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PERIDIODIEKE CONTROLES</a:t>
            </a:r>
          </a:p>
        </p:txBody>
      </p:sp>
      <p:sp>
        <p:nvSpPr>
          <p:cNvPr id="35" name="Punthaak 34">
            <a:extLst>
              <a:ext uri="{FF2B5EF4-FFF2-40B4-BE49-F238E27FC236}">
                <a16:creationId xmlns:a16="http://schemas.microsoft.com/office/drawing/2014/main" xmlns="" id="{1C246514-2603-9D4F-9BF4-42527CC3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310" y="6756049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36" name="Punthaak 35">
            <a:extLst>
              <a:ext uri="{FF2B5EF4-FFF2-40B4-BE49-F238E27FC236}">
                <a16:creationId xmlns:a16="http://schemas.microsoft.com/office/drawing/2014/main" xmlns="" id="{E2626F87-3ADF-6942-8AF9-99E5AA88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33" y="5349512"/>
            <a:ext cx="217646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RESTAURATIEF</a:t>
            </a:r>
          </a:p>
        </p:txBody>
      </p:sp>
      <p:sp>
        <p:nvSpPr>
          <p:cNvPr id="37" name="Punthaak 36">
            <a:extLst>
              <a:ext uri="{FF2B5EF4-FFF2-40B4-BE49-F238E27FC236}">
                <a16:creationId xmlns:a16="http://schemas.microsoft.com/office/drawing/2014/main" xmlns="" id="{D8CDFC83-EA4F-E243-BF39-1B5D2EC8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33" y="5734384"/>
            <a:ext cx="217646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PARODONTAAL</a:t>
            </a:r>
          </a:p>
        </p:txBody>
      </p:sp>
    </p:spTree>
    <p:extLst>
      <p:ext uri="{BB962C8B-B14F-4D97-AF65-F5344CB8AC3E}">
        <p14:creationId xmlns:p14="http://schemas.microsoft.com/office/powerpoint/2010/main" val="284275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unthaak 71">
            <a:extLst>
              <a:ext uri="{FF2B5EF4-FFF2-40B4-BE49-F238E27FC236}">
                <a16:creationId xmlns:a16="http://schemas.microsoft.com/office/drawing/2014/main" xmlns="" id="{EBC631FB-A2A8-C74B-8352-60C8779751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1937" y="3325164"/>
            <a:ext cx="2100897" cy="289362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74545" y="0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605" y="5548509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-12203" y="182684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5945" y="2182577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55911" y="4300185"/>
            <a:ext cx="4624709" cy="264479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Punthaak 12">
            <a:extLst>
              <a:ext uri="{FF2B5EF4-FFF2-40B4-BE49-F238E27FC236}">
                <a16:creationId xmlns:a16="http://schemas.microsoft.com/office/drawing/2014/main" xmlns="" id="{0D043132-6589-644C-8354-62375B889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39864" y="1574865"/>
            <a:ext cx="1136650" cy="228600"/>
          </a:xfrm>
          <a:prstGeom prst="chevron">
            <a:avLst>
              <a:gd name="adj" fmla="val 49860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Pijl links en rechts 38">
            <a:extLst>
              <a:ext uri="{FF2B5EF4-FFF2-40B4-BE49-F238E27FC236}">
                <a16:creationId xmlns:a16="http://schemas.microsoft.com/office/drawing/2014/main" xmlns="" id="{6809FFD2-7845-5F4E-BEC7-10ACD218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673" y="1979340"/>
            <a:ext cx="1081087" cy="457200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rgbClr val="CACBE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l-NL" altLang="nl-NL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27" y="1559974"/>
            <a:ext cx="2420938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42227" y="261108"/>
            <a:ext cx="6527800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313494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28" y="51193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710369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27" y="1915574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65" y="1069646"/>
            <a:ext cx="2428875" cy="414525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9" y="2422185"/>
            <a:ext cx="2420938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</a:t>
            </a: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9" y="2775489"/>
            <a:ext cx="2428875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5" name="Rechthoek 50">
            <a:extLst>
              <a:ext uri="{FF2B5EF4-FFF2-40B4-BE49-F238E27FC236}">
                <a16:creationId xmlns:a16="http://schemas.microsoft.com/office/drawing/2014/main" xmlns="" id="{81352D97-B00F-AA4B-AA14-A543EE7C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2050220"/>
            <a:ext cx="2506902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GERIATRIE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1543807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9" y="3107032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96" y="3418379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448" y="3752542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327" y="1102482"/>
            <a:ext cx="5854700" cy="304006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34365" y="1021917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3" name="Rechthoek 50">
            <a:extLst>
              <a:ext uri="{FF2B5EF4-FFF2-40B4-BE49-F238E27FC236}">
                <a16:creationId xmlns:a16="http://schemas.microsoft.com/office/drawing/2014/main" xmlns="" id="{76DDE50F-1681-DC43-BA2C-39B0DF3F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853" y="2062683"/>
            <a:ext cx="2450521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MTI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Punthaak 62">
            <a:extLst>
              <a:ext uri="{FF2B5EF4-FFF2-40B4-BE49-F238E27FC236}">
                <a16:creationId xmlns:a16="http://schemas.microsoft.com/office/drawing/2014/main" xmlns="" id="{E743A9B2-F8A0-D44B-B523-E02B82E96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203" y="5613420"/>
            <a:ext cx="2301127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PROTHESE +/- TANDPROTHETICUS</a:t>
            </a:r>
          </a:p>
        </p:txBody>
      </p:sp>
      <p:sp>
        <p:nvSpPr>
          <p:cNvPr id="67" name="Punthaak 66">
            <a:extLst>
              <a:ext uri="{FF2B5EF4-FFF2-40B4-BE49-F238E27FC236}">
                <a16:creationId xmlns:a16="http://schemas.microsoft.com/office/drawing/2014/main" xmlns="" id="{C2879B41-2420-7549-A715-FD7CAC15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625" y="441810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89A08F26-915E-C14F-9914-5DA5BDB5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330" y="1543807"/>
            <a:ext cx="1606959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MDO AANVULLENDE SPECIALISMEN</a:t>
            </a:r>
          </a:p>
        </p:txBody>
      </p:sp>
      <p:sp>
        <p:nvSpPr>
          <p:cNvPr id="46" name="Punthaak 45">
            <a:extLst>
              <a:ext uri="{FF2B5EF4-FFF2-40B4-BE49-F238E27FC236}">
                <a16:creationId xmlns:a16="http://schemas.microsoft.com/office/drawing/2014/main" xmlns="" id="{E177E9CD-016C-4545-B8DB-09F0C30A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26" y="2408924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47" name="Punthaak 46">
            <a:extLst>
              <a:ext uri="{FF2B5EF4-FFF2-40B4-BE49-F238E27FC236}">
                <a16:creationId xmlns:a16="http://schemas.microsoft.com/office/drawing/2014/main" xmlns="" id="{0F1E1D5D-9D41-E246-8964-05B3A21C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306" y="3164018"/>
            <a:ext cx="2322678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ADL TRAINING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HUISBEZOEK</a:t>
            </a:r>
          </a:p>
        </p:txBody>
      </p:sp>
      <p:sp>
        <p:nvSpPr>
          <p:cNvPr id="50" name="Punthaak 49">
            <a:extLst>
              <a:ext uri="{FF2B5EF4-FFF2-40B4-BE49-F238E27FC236}">
                <a16:creationId xmlns:a16="http://schemas.microsoft.com/office/drawing/2014/main" xmlns="" id="{A84632B2-A489-CC47-B917-80C54859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510" y="3537929"/>
            <a:ext cx="2312473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PREMEDICATIE</a:t>
            </a:r>
          </a:p>
        </p:txBody>
      </p:sp>
      <p:sp>
        <p:nvSpPr>
          <p:cNvPr id="58" name="Punthaak 57">
            <a:extLst>
              <a:ext uri="{FF2B5EF4-FFF2-40B4-BE49-F238E27FC236}">
                <a16:creationId xmlns:a16="http://schemas.microsoft.com/office/drawing/2014/main" xmlns="" id="{BD80C007-88D1-5449-9A6E-92EC94F8B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060" y="3911840"/>
            <a:ext cx="2312474" cy="599418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INZET AANVULLENDE SPECIALSMEN -KWETSBAARHEID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DIËTIST / LOGOPEDIST / ERGOTX</a:t>
            </a:r>
          </a:p>
        </p:txBody>
      </p:sp>
      <p:sp>
        <p:nvSpPr>
          <p:cNvPr id="59" name="Punthaak 58">
            <a:extLst>
              <a:ext uri="{FF2B5EF4-FFF2-40B4-BE49-F238E27FC236}">
                <a16:creationId xmlns:a16="http://schemas.microsoft.com/office/drawing/2014/main" xmlns="" id="{4A63E47C-28DD-E24E-9259-7E2DDDFB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26" y="4576852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CURATIEF</a:t>
            </a:r>
          </a:p>
        </p:txBody>
      </p:sp>
      <p:sp>
        <p:nvSpPr>
          <p:cNvPr id="68" name="Punthaak 67">
            <a:extLst>
              <a:ext uri="{FF2B5EF4-FFF2-40B4-BE49-F238E27FC236}">
                <a16:creationId xmlns:a16="http://schemas.microsoft.com/office/drawing/2014/main" xmlns="" id="{0A8212D4-85D1-6B47-BF89-25638938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266" y="4976410"/>
            <a:ext cx="2312474" cy="599418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PREMEDICATIE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GEDRAGSDESKUNDIGE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ALGEHELE ANESTHESIE</a:t>
            </a:r>
            <a:endParaRPr lang="nl-NL" sz="900" dirty="0">
              <a:solidFill>
                <a:srgbClr val="FFFFFF"/>
              </a:solidFill>
              <a:latin typeface="+mj-lt"/>
              <a:cs typeface="Segoe ui"/>
            </a:endParaRPr>
          </a:p>
        </p:txBody>
      </p:sp>
      <p:sp>
        <p:nvSpPr>
          <p:cNvPr id="69" name="Punthaak 68">
            <a:extLst>
              <a:ext uri="{FF2B5EF4-FFF2-40B4-BE49-F238E27FC236}">
                <a16:creationId xmlns:a16="http://schemas.microsoft.com/office/drawing/2014/main" xmlns="" id="{0E6CD491-AEE9-7C47-93F9-86967D461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306" y="2787303"/>
            <a:ext cx="2322678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</p:txBody>
      </p:sp>
      <p:sp>
        <p:nvSpPr>
          <p:cNvPr id="70" name="Punthaak 69">
            <a:extLst>
              <a:ext uri="{FF2B5EF4-FFF2-40B4-BE49-F238E27FC236}">
                <a16:creationId xmlns:a16="http://schemas.microsoft.com/office/drawing/2014/main" xmlns="" id="{CAF39FEE-07EC-CD44-BDC1-2E03128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77" y="6010816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PALLIATIEF</a:t>
            </a:r>
          </a:p>
        </p:txBody>
      </p:sp>
      <p:sp>
        <p:nvSpPr>
          <p:cNvPr id="71" name="Punthaak 70">
            <a:extLst>
              <a:ext uri="{FF2B5EF4-FFF2-40B4-BE49-F238E27FC236}">
                <a16:creationId xmlns:a16="http://schemas.microsoft.com/office/drawing/2014/main" xmlns="" id="{A5DE6D9F-13EF-674C-9A97-B57D0C9C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856" y="6400293"/>
            <a:ext cx="2322678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HUISBEZOEK</a:t>
            </a:r>
          </a:p>
        </p:txBody>
      </p:sp>
      <p:sp>
        <p:nvSpPr>
          <p:cNvPr id="73" name="Punthaak 72">
            <a:extLst>
              <a:ext uri="{FF2B5EF4-FFF2-40B4-BE49-F238E27FC236}">
                <a16:creationId xmlns:a16="http://schemas.microsoft.com/office/drawing/2014/main" xmlns="" id="{E35B7BB2-DC33-9C45-996E-225C46A9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088" y="2419396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74" name="Punthaak 73">
            <a:extLst>
              <a:ext uri="{FF2B5EF4-FFF2-40B4-BE49-F238E27FC236}">
                <a16:creationId xmlns:a16="http://schemas.microsoft.com/office/drawing/2014/main" xmlns="" id="{321D33C3-9734-DB4F-963D-D9000902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68" y="2797775"/>
            <a:ext cx="2322678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</p:txBody>
      </p:sp>
      <p:sp>
        <p:nvSpPr>
          <p:cNvPr id="75" name="Punthaak 74">
            <a:extLst>
              <a:ext uri="{FF2B5EF4-FFF2-40B4-BE49-F238E27FC236}">
                <a16:creationId xmlns:a16="http://schemas.microsoft.com/office/drawing/2014/main" xmlns="" id="{5B579AA5-817F-654D-95D2-FF39F4E3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38" y="3207910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CURATIEF</a:t>
            </a:r>
          </a:p>
        </p:txBody>
      </p:sp>
      <p:sp>
        <p:nvSpPr>
          <p:cNvPr id="76" name="Punthaak 75">
            <a:extLst>
              <a:ext uri="{FF2B5EF4-FFF2-40B4-BE49-F238E27FC236}">
                <a16:creationId xmlns:a16="http://schemas.microsoft.com/office/drawing/2014/main" xmlns="" id="{672EA364-F718-5049-A4FB-C61A9B02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578" y="3607468"/>
            <a:ext cx="2312474" cy="599418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OVERIGE DISCIPLINES</a:t>
            </a:r>
          </a:p>
          <a:p>
            <a:pPr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HULPMIDDELEN</a:t>
            </a:r>
          </a:p>
        </p:txBody>
      </p:sp>
      <p:sp>
        <p:nvSpPr>
          <p:cNvPr id="77" name="Rechthoek 50">
            <a:extLst>
              <a:ext uri="{FF2B5EF4-FFF2-40B4-BE49-F238E27FC236}">
                <a16:creationId xmlns:a16="http://schemas.microsoft.com/office/drawing/2014/main" xmlns="" id="{4DCA7E99-B05C-254B-99FE-033356EA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*</a:t>
            </a: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 OPTIONEEL AANVULLENDE DIAGNOSTIEK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SPEEKSELONDERZOEK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X RAY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l-NL" altLang="x-none" sz="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76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7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B858C40-C8F7-074F-9FCD-4F88C95282E9}"/>
              </a:ext>
            </a:extLst>
          </p:cNvPr>
          <p:cNvSpPr txBox="1"/>
          <p:nvPr/>
        </p:nvSpPr>
        <p:spPr>
          <a:xfrm>
            <a:off x="1" y="1854202"/>
            <a:ext cx="255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nl-NL" sz="1200" dirty="0">
              <a:solidFill>
                <a:srgbClr val="64647D"/>
              </a:solidFill>
            </a:endParaRPr>
          </a:p>
          <a:p>
            <a:pPr>
              <a:spcAft>
                <a:spcPts val="1200"/>
              </a:spcAft>
            </a:pPr>
            <a:endParaRPr lang="nl-NL" sz="1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9995D50-126B-6048-866E-FA878DAD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03961"/>
            <a:ext cx="9234012" cy="601281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dirty="0" err="1">
                <a:solidFill>
                  <a:srgbClr val="64647D"/>
                </a:solidFill>
              </a:rPr>
              <a:t>Introductie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en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doelstellingen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Bijtmeter</a:t>
            </a: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64647D"/>
                </a:solidFill>
              </a:rPr>
              <a:t>VBHC </a:t>
            </a:r>
            <a:r>
              <a:rPr lang="en-US" sz="2000" dirty="0" err="1">
                <a:solidFill>
                  <a:srgbClr val="64647D"/>
                </a:solidFill>
              </a:rPr>
              <a:t>Theorie</a:t>
            </a:r>
            <a:r>
              <a:rPr lang="en-US" sz="2000" dirty="0">
                <a:solidFill>
                  <a:srgbClr val="64647D"/>
                </a:solidFill>
              </a:rPr>
              <a:t> &amp; </a:t>
            </a:r>
            <a:r>
              <a:rPr lang="en-US" sz="2000" dirty="0" err="1">
                <a:solidFill>
                  <a:srgbClr val="64647D"/>
                </a:solidFill>
                <a:cs typeface="Arial" panose="020B0604020202020204" pitchFamily="34" charset="0"/>
              </a:rPr>
              <a:t>Blauwdruk</a:t>
            </a:r>
            <a:r>
              <a:rPr lang="en-US" sz="2000" dirty="0">
                <a:solidFill>
                  <a:srgbClr val="64647D"/>
                </a:solidFill>
                <a:cs typeface="Arial" panose="020B0604020202020204" pitchFamily="34" charset="0"/>
              </a:rPr>
              <a:t> nu </a:t>
            </a:r>
            <a:r>
              <a:rPr lang="en-US" sz="2000" dirty="0" err="1">
                <a:solidFill>
                  <a:srgbClr val="64647D"/>
                </a:solidFill>
                <a:cs typeface="Arial" panose="020B0604020202020204" pitchFamily="34" charset="0"/>
              </a:rPr>
              <a:t>én</a:t>
            </a:r>
            <a:r>
              <a:rPr lang="en-US" sz="2000" dirty="0">
                <a:solidFill>
                  <a:srgbClr val="64647D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64647D"/>
                </a:solidFill>
                <a:cs typeface="Arial" panose="020B0604020202020204" pitchFamily="34" charset="0"/>
              </a:rPr>
              <a:t>vervolg</a:t>
            </a:r>
            <a:r>
              <a:rPr lang="en-US" sz="2000" dirty="0">
                <a:solidFill>
                  <a:srgbClr val="64647D"/>
                </a:solidFill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64647D"/>
                </a:solidFill>
                <a:cs typeface="Arial" panose="020B0604020202020204" pitchFamily="34" charset="0"/>
              </a:rPr>
              <a:t>vogelvlucht</a:t>
            </a:r>
            <a:endParaRPr lang="en-US" sz="2000" dirty="0">
              <a:solidFill>
                <a:srgbClr val="64647D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64647D"/>
                </a:solidFill>
              </a:rPr>
              <a:t>De </a:t>
            </a:r>
            <a:r>
              <a:rPr lang="en-US" sz="2000" dirty="0" err="1">
                <a:solidFill>
                  <a:srgbClr val="64647D"/>
                </a:solidFill>
              </a:rPr>
              <a:t>kwantitatieve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praktijk</a:t>
            </a:r>
            <a:r>
              <a:rPr lang="en-US" sz="2000" dirty="0">
                <a:solidFill>
                  <a:srgbClr val="64647D"/>
                </a:solidFill>
              </a:rPr>
              <a:t> – </a:t>
            </a:r>
            <a:r>
              <a:rPr lang="en-US" sz="2000" dirty="0" err="1">
                <a:solidFill>
                  <a:srgbClr val="64647D"/>
                </a:solidFill>
              </a:rPr>
              <a:t>BIJTmeter</a:t>
            </a: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			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Uitkomstenset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Bijzondere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Tandheelkunde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64647D"/>
                </a:solidFill>
              </a:rPr>
              <a:t>De </a:t>
            </a:r>
            <a:r>
              <a:rPr lang="en-US" sz="2000" dirty="0" err="1">
                <a:solidFill>
                  <a:srgbClr val="64647D"/>
                </a:solidFill>
              </a:rPr>
              <a:t>kwalitatieve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praktijk</a:t>
            </a:r>
            <a:r>
              <a:rPr lang="en-US" sz="2000" dirty="0">
                <a:solidFill>
                  <a:srgbClr val="64647D"/>
                </a:solidFill>
              </a:rPr>
              <a:t> – </a:t>
            </a:r>
            <a:r>
              <a:rPr lang="en-US" sz="2000" dirty="0" err="1">
                <a:solidFill>
                  <a:srgbClr val="64647D"/>
                </a:solidFill>
              </a:rPr>
              <a:t>Zorgstandaarden</a:t>
            </a:r>
            <a:endParaRPr lang="en-US" sz="2000" dirty="0">
              <a:solidFill>
                <a:srgbClr val="64647D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64647D"/>
                </a:solidFill>
                <a:cs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64647D"/>
                </a:solidFill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64647D"/>
                </a:solidFill>
                <a:cs typeface="Calibri" panose="020F0502020204030204" pitchFamily="34" charset="0"/>
              </a:rPr>
              <a:t>Zorgstructuren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Bijzondere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Tandheelkunde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							Angst </a:t>
            </a:r>
          </a:p>
          <a:p>
            <a:pPr marL="457200" lvl="1" indent="0">
              <a:buNone/>
              <a:defRPr/>
            </a:pP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							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Orofaciale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Pijn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 &amp;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Disfunctie</a:t>
            </a:r>
            <a:endParaRPr lang="en-US" sz="1400" dirty="0">
              <a:solidFill>
                <a:srgbClr val="64647D"/>
              </a:solidFill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							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Verstandelijke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en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Lichamelijke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Beperking</a:t>
            </a:r>
            <a:endParaRPr lang="en-US" sz="1400" dirty="0">
              <a:solidFill>
                <a:srgbClr val="64647D"/>
              </a:solidFill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							MTI &amp; </a:t>
            </a:r>
            <a:r>
              <a:rPr lang="en-US" sz="1400" dirty="0" err="1">
                <a:solidFill>
                  <a:srgbClr val="64647D"/>
                </a:solidFill>
                <a:cs typeface="Calibri" panose="020F0502020204030204" pitchFamily="34" charset="0"/>
              </a:rPr>
              <a:t>Geriatrie</a:t>
            </a:r>
            <a:r>
              <a:rPr lang="en-US" sz="1400" dirty="0">
                <a:solidFill>
                  <a:srgbClr val="64647D"/>
                </a:solidFill>
                <a:cs typeface="Calibri" panose="020F0502020204030204" pitchFamily="34" charset="0"/>
              </a:rPr>
              <a:t>																MFP</a:t>
            </a:r>
            <a:endParaRPr lang="en-US" sz="14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64647D"/>
                </a:solidFill>
              </a:rPr>
              <a:t>Next Steps 2020 : commitment, software </a:t>
            </a:r>
            <a:r>
              <a:rPr lang="en-US" sz="2000" dirty="0" err="1">
                <a:solidFill>
                  <a:srgbClr val="64647D"/>
                </a:solidFill>
              </a:rPr>
              <a:t>en</a:t>
            </a:r>
            <a:r>
              <a:rPr lang="en-US" sz="2000" dirty="0">
                <a:solidFill>
                  <a:srgbClr val="64647D"/>
                </a:solidFill>
              </a:rPr>
              <a:t> </a:t>
            </a:r>
            <a:r>
              <a:rPr lang="en-US" sz="2000" dirty="0" err="1">
                <a:solidFill>
                  <a:srgbClr val="64647D"/>
                </a:solidFill>
              </a:rPr>
              <a:t>dataopslag</a:t>
            </a:r>
            <a:endParaRPr lang="en-US" sz="2000" dirty="0">
              <a:solidFill>
                <a:srgbClr val="64647D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64647D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B9DDAF01-D2F1-0D44-9FA2-93006A42F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srgbClr val="94084B"/>
                </a:solidFill>
                <a:cs typeface="+mj-cs"/>
              </a:rPr>
              <a:t>INHOUD</a:t>
            </a:r>
            <a:endParaRPr lang="en-US" sz="2400" b="1" dirty="0">
              <a:solidFill>
                <a:srgbClr val="940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0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unthaak 71">
            <a:extLst>
              <a:ext uri="{FF2B5EF4-FFF2-40B4-BE49-F238E27FC236}">
                <a16:creationId xmlns:a16="http://schemas.microsoft.com/office/drawing/2014/main" xmlns="" id="{EBC631FB-A2A8-C74B-8352-60C8779751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68269" y="2738833"/>
            <a:ext cx="974898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62820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605" y="5548509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-12203" y="182684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5945" y="2182577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45493" y="3510603"/>
            <a:ext cx="3117092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Punthaak 12">
            <a:extLst>
              <a:ext uri="{FF2B5EF4-FFF2-40B4-BE49-F238E27FC236}">
                <a16:creationId xmlns:a16="http://schemas.microsoft.com/office/drawing/2014/main" xmlns="" id="{0D043132-6589-644C-8354-62375B889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39864" y="1574865"/>
            <a:ext cx="1136650" cy="228600"/>
          </a:xfrm>
          <a:prstGeom prst="chevron">
            <a:avLst>
              <a:gd name="adj" fmla="val 49860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Pijl links en rechts 38">
            <a:extLst>
              <a:ext uri="{FF2B5EF4-FFF2-40B4-BE49-F238E27FC236}">
                <a16:creationId xmlns:a16="http://schemas.microsoft.com/office/drawing/2014/main" xmlns="" id="{6809FFD2-7845-5F4E-BEC7-10ACD218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673" y="1979340"/>
            <a:ext cx="1081087" cy="457200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rgbClr val="CACBE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l-NL" altLang="nl-NL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038693"/>
            <a:ext cx="2420938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42227" y="261108"/>
            <a:ext cx="7018944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313494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28" y="51193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710369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394293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0" y="2571758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54" y="3900904"/>
            <a:ext cx="2420938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</a:t>
            </a: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30" y="1102482"/>
            <a:ext cx="2428875" cy="290512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hoek 50">
            <a:extLst>
              <a:ext uri="{FF2B5EF4-FFF2-40B4-BE49-F238E27FC236}">
                <a16:creationId xmlns:a16="http://schemas.microsoft.com/office/drawing/2014/main" xmlns="" id="{81352D97-B00F-AA4B-AA14-A543EE7C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2050220"/>
            <a:ext cx="2506902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INTRA ORAAL +/- RADIOTHERAPIE</a:t>
            </a: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1543807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730" y="1434025"/>
            <a:ext cx="1633538" cy="286542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67" y="1745372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19" y="2079535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471" y="976035"/>
            <a:ext cx="5854700" cy="535544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– ONCOLOGIE</a:t>
            </a:r>
          </a:p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ONDERKAAK – BOVENKAAK – OROPHARYNX TONG &amp; MONDBODEM – EXTRA ORAAL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34365" y="1021917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3" name="Rechthoek 50">
            <a:extLst>
              <a:ext uri="{FF2B5EF4-FFF2-40B4-BE49-F238E27FC236}">
                <a16:creationId xmlns:a16="http://schemas.microsoft.com/office/drawing/2014/main" xmlns="" id="{76DDE50F-1681-DC43-BA2C-39B0DF3F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853" y="2062683"/>
            <a:ext cx="2450521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EXTRA ORAAL +/- RADIOTHERAPIE</a:t>
            </a:r>
          </a:p>
        </p:txBody>
      </p:sp>
      <p:sp>
        <p:nvSpPr>
          <p:cNvPr id="67" name="Punthaak 66">
            <a:extLst>
              <a:ext uri="{FF2B5EF4-FFF2-40B4-BE49-F238E27FC236}">
                <a16:creationId xmlns:a16="http://schemas.microsoft.com/office/drawing/2014/main" xmlns="" id="{C2879B41-2420-7549-A715-FD7CAC15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416" y="320911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89A08F26-915E-C14F-9914-5DA5BDB5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330" y="1543807"/>
            <a:ext cx="1606959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MDO AANVULLENDE SPECIALISMEN</a:t>
            </a:r>
          </a:p>
        </p:txBody>
      </p:sp>
      <p:sp>
        <p:nvSpPr>
          <p:cNvPr id="46" name="Punthaak 45">
            <a:extLst>
              <a:ext uri="{FF2B5EF4-FFF2-40B4-BE49-F238E27FC236}">
                <a16:creationId xmlns:a16="http://schemas.microsoft.com/office/drawing/2014/main" xmlns="" id="{E177E9CD-016C-4545-B8DB-09F0C30A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02" y="2790866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59" name="Punthaak 58">
            <a:extLst>
              <a:ext uri="{FF2B5EF4-FFF2-40B4-BE49-F238E27FC236}">
                <a16:creationId xmlns:a16="http://schemas.microsoft.com/office/drawing/2014/main" xmlns="" id="{4A63E47C-28DD-E24E-9259-7E2DDDFB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6" y="3775111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69" name="Punthaak 68">
            <a:extLst>
              <a:ext uri="{FF2B5EF4-FFF2-40B4-BE49-F238E27FC236}">
                <a16:creationId xmlns:a16="http://schemas.microsoft.com/office/drawing/2014/main" xmlns="" id="{0E6CD491-AEE9-7C47-93F9-86967D461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856" y="3206323"/>
            <a:ext cx="2322678" cy="5068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LOGOPEDIST</a:t>
            </a:r>
          </a:p>
        </p:txBody>
      </p:sp>
      <p:sp>
        <p:nvSpPr>
          <p:cNvPr id="76" name="Punthaak 75">
            <a:extLst>
              <a:ext uri="{FF2B5EF4-FFF2-40B4-BE49-F238E27FC236}">
                <a16:creationId xmlns:a16="http://schemas.microsoft.com/office/drawing/2014/main" xmlns="" id="{672EA364-F718-5049-A4FB-C61A9B02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856" y="4172506"/>
            <a:ext cx="2312474" cy="831293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IMPLANTATEN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PROTHESE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KLOSPROTHESE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VASTE VOORZIEING</a:t>
            </a:r>
          </a:p>
        </p:txBody>
      </p:sp>
      <p:sp>
        <p:nvSpPr>
          <p:cNvPr id="77" name="Rechthoek 50">
            <a:extLst>
              <a:ext uri="{FF2B5EF4-FFF2-40B4-BE49-F238E27FC236}">
                <a16:creationId xmlns:a16="http://schemas.microsoft.com/office/drawing/2014/main" xmlns="" id="{4DCA7E99-B05C-254B-99FE-033356EA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OPTIONEEL AANVULLENDE DIAGNOSTIEK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nl-NL" altLang="x-none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</p:txBody>
      </p:sp>
      <p:sp>
        <p:nvSpPr>
          <p:cNvPr id="45" name="Punthaak 44">
            <a:extLst>
              <a:ext uri="{FF2B5EF4-FFF2-40B4-BE49-F238E27FC236}">
                <a16:creationId xmlns:a16="http://schemas.microsoft.com/office/drawing/2014/main" xmlns="" id="{027C36E2-CFF4-FE42-BE5A-5ECDCAF18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81" y="2405874"/>
            <a:ext cx="2647741" cy="344487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FOCUSONDERZOEK</a:t>
            </a:r>
          </a:p>
        </p:txBody>
      </p:sp>
      <p:sp>
        <p:nvSpPr>
          <p:cNvPr id="48" name="Punthaak 47">
            <a:extLst>
              <a:ext uri="{FF2B5EF4-FFF2-40B4-BE49-F238E27FC236}">
                <a16:creationId xmlns:a16="http://schemas.microsoft.com/office/drawing/2014/main" xmlns="" id="{F6633DE2-DD66-6F4B-97EC-8A229B0F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65" y="507841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49" name="Punthaak 48">
            <a:extLst>
              <a:ext uri="{FF2B5EF4-FFF2-40B4-BE49-F238E27FC236}">
                <a16:creationId xmlns:a16="http://schemas.microsoft.com/office/drawing/2014/main" xmlns="" id="{48C1DF7A-7A28-FE4C-B869-B88F95384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209" y="2407010"/>
            <a:ext cx="2647657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51" name="Punthaak 50">
            <a:extLst>
              <a:ext uri="{FF2B5EF4-FFF2-40B4-BE49-F238E27FC236}">
                <a16:creationId xmlns:a16="http://schemas.microsoft.com/office/drawing/2014/main" xmlns="" id="{0BDCBFC1-4B25-FB4A-B6A2-0C6F8E29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039" y="2804405"/>
            <a:ext cx="2312474" cy="329361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IMPLANTATEN</a:t>
            </a:r>
          </a:p>
        </p:txBody>
      </p:sp>
    </p:spTree>
    <p:extLst>
      <p:ext uri="{BB962C8B-B14F-4D97-AF65-F5344CB8AC3E}">
        <p14:creationId xmlns:p14="http://schemas.microsoft.com/office/powerpoint/2010/main" val="271855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76224" y="30760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605" y="5548509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-12203" y="182684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5945" y="2182577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46235" y="3020929"/>
            <a:ext cx="3290271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038693"/>
            <a:ext cx="2420938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42227" y="261108"/>
            <a:ext cx="7018944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313494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28" y="51193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710369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394293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0" y="2571758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54" y="3900904"/>
            <a:ext cx="2420938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</a:t>
            </a: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30" y="1102482"/>
            <a:ext cx="2428875" cy="290512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1543807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730" y="1434025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67" y="1745372"/>
            <a:ext cx="1633538" cy="286542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19" y="2079535"/>
            <a:ext cx="1633538" cy="423270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471" y="976035"/>
            <a:ext cx="5854700" cy="535544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– CONGENITAAL</a:t>
            </a:r>
          </a:p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HYPODONTIE – TANDSTRUCTUURSTOORNIS – SCHISIS – LICHAMELIJKE ONTWIKKELINGSTOORNIS - DYSGNATHIE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34365" y="1021917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89A08F26-915E-C14F-9914-5DA5BDB5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330" y="1543807"/>
            <a:ext cx="1606959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MDO AANVULLENDE SPECIALISMEN</a:t>
            </a:r>
          </a:p>
        </p:txBody>
      </p:sp>
      <p:sp>
        <p:nvSpPr>
          <p:cNvPr id="38" name="Punthaak 37">
            <a:extLst>
              <a:ext uri="{FF2B5EF4-FFF2-40B4-BE49-F238E27FC236}">
                <a16:creationId xmlns:a16="http://schemas.microsoft.com/office/drawing/2014/main" xmlns="" id="{521917D5-21E7-0547-9FF1-476FD42D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949" y="1961594"/>
            <a:ext cx="281194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39" name="Punthaak 38">
            <a:extLst>
              <a:ext uri="{FF2B5EF4-FFF2-40B4-BE49-F238E27FC236}">
                <a16:creationId xmlns:a16="http://schemas.microsoft.com/office/drawing/2014/main" xmlns="" id="{DAD6CEFE-BE11-9441-BED5-549DA691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243" y="2988047"/>
            <a:ext cx="2811940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40" name="Punthaak 39">
            <a:extLst>
              <a:ext uri="{FF2B5EF4-FFF2-40B4-BE49-F238E27FC236}">
                <a16:creationId xmlns:a16="http://schemas.microsoft.com/office/drawing/2014/main" xmlns="" id="{55B9E685-1E30-B14C-9984-3BCB57A1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03" y="2377051"/>
            <a:ext cx="2489286" cy="5068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LOGOPEDIST</a:t>
            </a:r>
          </a:p>
        </p:txBody>
      </p:sp>
      <p:sp>
        <p:nvSpPr>
          <p:cNvPr id="41" name="Punthaak 40">
            <a:extLst>
              <a:ext uri="{FF2B5EF4-FFF2-40B4-BE49-F238E27FC236}">
                <a16:creationId xmlns:a16="http://schemas.microsoft.com/office/drawing/2014/main" xmlns="" id="{6150D685-0C9F-A647-A442-327C2B4F8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72" y="3385442"/>
            <a:ext cx="2472817" cy="1073509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MKA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ORTHODONTIE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IMPLANTOLOGIE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PAEDODONTOLOOG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KOKHALS ASSISTENTIE</a:t>
            </a:r>
          </a:p>
        </p:txBody>
      </p:sp>
      <p:sp>
        <p:nvSpPr>
          <p:cNvPr id="42" name="Punthaak 41">
            <a:extLst>
              <a:ext uri="{FF2B5EF4-FFF2-40B4-BE49-F238E27FC236}">
                <a16:creationId xmlns:a16="http://schemas.microsoft.com/office/drawing/2014/main" xmlns="" id="{14863BBF-49D7-9A4A-9952-DDBB4064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836" y="4589872"/>
            <a:ext cx="1276390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35" name="Rechthoek 50">
            <a:extLst>
              <a:ext uri="{FF2B5EF4-FFF2-40B4-BE49-F238E27FC236}">
                <a16:creationId xmlns:a16="http://schemas.microsoft.com/office/drawing/2014/main" xmlns="" id="{751FFAEE-A3C8-4A4E-A11F-A84996D2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OPTIONEEL AANVULLENDE DIAGNOSTIEK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nl-NL" altLang="x-none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</p:txBody>
      </p:sp>
    </p:spTree>
    <p:extLst>
      <p:ext uri="{BB962C8B-B14F-4D97-AF65-F5344CB8AC3E}">
        <p14:creationId xmlns:p14="http://schemas.microsoft.com/office/powerpoint/2010/main" val="270689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58531" y="307753"/>
            <a:ext cx="2883789" cy="6857999"/>
          </a:xfrm>
          <a:prstGeom prst="rect">
            <a:avLst/>
          </a:prstGeom>
        </p:spPr>
      </p:pic>
      <p:sp>
        <p:nvSpPr>
          <p:cNvPr id="43" name="Punthaak 42">
            <a:extLst>
              <a:ext uri="{FF2B5EF4-FFF2-40B4-BE49-F238E27FC236}">
                <a16:creationId xmlns:a16="http://schemas.microsoft.com/office/drawing/2014/main" xmlns="" id="{F2DBCF78-E8B5-A445-B83A-38E89ACF01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10978" y="3021156"/>
            <a:ext cx="3355180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5" name="Punthaak 44">
            <a:extLst>
              <a:ext uri="{FF2B5EF4-FFF2-40B4-BE49-F238E27FC236}">
                <a16:creationId xmlns:a16="http://schemas.microsoft.com/office/drawing/2014/main" xmlns="" id="{92F3D3F3-8A56-D144-847B-FAF9C0D0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858" y="2317388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47" name="Punthaak 46">
            <a:extLst>
              <a:ext uri="{FF2B5EF4-FFF2-40B4-BE49-F238E27FC236}">
                <a16:creationId xmlns:a16="http://schemas.microsoft.com/office/drawing/2014/main" xmlns="" id="{8659DA3B-A698-5744-93ED-82190469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152" y="3343841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49" name="Punthaak 48">
            <a:extLst>
              <a:ext uri="{FF2B5EF4-FFF2-40B4-BE49-F238E27FC236}">
                <a16:creationId xmlns:a16="http://schemas.microsoft.com/office/drawing/2014/main" xmlns="" id="{5D7DF16F-8D45-8145-BFC6-C4635179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512" y="2732845"/>
            <a:ext cx="1988808" cy="5068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LOGOPEDIST</a:t>
            </a:r>
          </a:p>
        </p:txBody>
      </p:sp>
      <p:sp>
        <p:nvSpPr>
          <p:cNvPr id="50" name="Punthaak 49">
            <a:extLst>
              <a:ext uri="{FF2B5EF4-FFF2-40B4-BE49-F238E27FC236}">
                <a16:creationId xmlns:a16="http://schemas.microsoft.com/office/drawing/2014/main" xmlns="" id="{F190490C-277D-0548-AC24-83316153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063" y="3736753"/>
            <a:ext cx="2035151" cy="93013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ORTHODONTIE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+/-IMPLANTOLOGIE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MKA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KOKHALS ASSISTENTIE</a:t>
            </a:r>
          </a:p>
        </p:txBody>
      </p:sp>
      <p:sp>
        <p:nvSpPr>
          <p:cNvPr id="51" name="Punthaak 50">
            <a:extLst>
              <a:ext uri="{FF2B5EF4-FFF2-40B4-BE49-F238E27FC236}">
                <a16:creationId xmlns:a16="http://schemas.microsoft.com/office/drawing/2014/main" xmlns="" id="{4160324E-0903-AE49-BCD7-3111E87A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396" y="4724706"/>
            <a:ext cx="1382989" cy="188149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52" name="Rechthoek 50">
            <a:extLst>
              <a:ext uri="{FF2B5EF4-FFF2-40B4-BE49-F238E27FC236}">
                <a16:creationId xmlns:a16="http://schemas.microsoft.com/office/drawing/2014/main" xmlns="" id="{7E6BBB48-213A-B24D-BD2F-21F1671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440" y="1944384"/>
            <a:ext cx="2146551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TANDSLIJTAGE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Punthaak 35">
            <a:extLst>
              <a:ext uri="{FF2B5EF4-FFF2-40B4-BE49-F238E27FC236}">
                <a16:creationId xmlns:a16="http://schemas.microsoft.com/office/drawing/2014/main" xmlns="" id="{181C3865-F4FD-6D4F-86DA-9BEBDBEDCD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03823" y="3021156"/>
            <a:ext cx="3355180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7" name="Punthaak 36">
            <a:extLst>
              <a:ext uri="{FF2B5EF4-FFF2-40B4-BE49-F238E27FC236}">
                <a16:creationId xmlns:a16="http://schemas.microsoft.com/office/drawing/2014/main" xmlns="" id="{D0AC47FA-2B29-524A-AB94-A7A94F93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703" y="2317388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38" name="Punthaak 37">
            <a:extLst>
              <a:ext uri="{FF2B5EF4-FFF2-40B4-BE49-F238E27FC236}">
                <a16:creationId xmlns:a16="http://schemas.microsoft.com/office/drawing/2014/main" xmlns="" id="{55990CD6-1DCA-7640-8AF6-7D402405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997" y="3343841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39" name="Punthaak 38">
            <a:extLst>
              <a:ext uri="{FF2B5EF4-FFF2-40B4-BE49-F238E27FC236}">
                <a16:creationId xmlns:a16="http://schemas.microsoft.com/office/drawing/2014/main" xmlns="" id="{6C844303-70FC-544B-AC7D-CA8B4F6D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357" y="2732845"/>
            <a:ext cx="1988808" cy="5068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LOGOPEDIST</a:t>
            </a:r>
          </a:p>
        </p:txBody>
      </p:sp>
      <p:sp>
        <p:nvSpPr>
          <p:cNvPr id="40" name="Punthaak 39">
            <a:extLst>
              <a:ext uri="{FF2B5EF4-FFF2-40B4-BE49-F238E27FC236}">
                <a16:creationId xmlns:a16="http://schemas.microsoft.com/office/drawing/2014/main" xmlns="" id="{748EFD3B-2AB4-5E4F-A5D6-CDA7B3DA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826" y="3741236"/>
            <a:ext cx="2089569" cy="925652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MKA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 IMPLANTOLOGIE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KOKHALS ASSISTENTIE</a:t>
            </a:r>
          </a:p>
        </p:txBody>
      </p:sp>
      <p:sp>
        <p:nvSpPr>
          <p:cNvPr id="41" name="Punthaak 40">
            <a:extLst>
              <a:ext uri="{FF2B5EF4-FFF2-40B4-BE49-F238E27FC236}">
                <a16:creationId xmlns:a16="http://schemas.microsoft.com/office/drawing/2014/main" xmlns="" id="{B0FBE72E-0F3C-0D43-A8F6-83C980F7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241" y="4724706"/>
            <a:ext cx="1382989" cy="188149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42" name="Rechthoek 50">
            <a:extLst>
              <a:ext uri="{FF2B5EF4-FFF2-40B4-BE49-F238E27FC236}">
                <a16:creationId xmlns:a16="http://schemas.microsoft.com/office/drawing/2014/main" xmlns="" id="{927CC06F-E208-B641-8D1E-402A6BB8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018" y="1943724"/>
            <a:ext cx="2146551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GEBITSPROTHESE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-12203" y="182684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unthaak 10">
            <a:extLst>
              <a:ext uri="{FF2B5EF4-FFF2-40B4-BE49-F238E27FC236}">
                <a16:creationId xmlns:a16="http://schemas.microsoft.com/office/drawing/2014/main" xmlns="" id="{FE4D5DF6-886D-6C4B-AE36-201110A48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5945" y="2182577"/>
            <a:ext cx="3355179" cy="381000"/>
          </a:xfrm>
          <a:prstGeom prst="chevron">
            <a:avLst>
              <a:gd name="adj" fmla="val 49992"/>
            </a:avLst>
          </a:prstGeom>
          <a:solidFill>
            <a:srgbClr val="EAA4E8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0031CFCA-CC83-F341-81F9-67390DAEFF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26447" y="3021156"/>
            <a:ext cx="3355180" cy="336027"/>
          </a:xfrm>
          <a:prstGeom prst="chevron">
            <a:avLst>
              <a:gd name="adj" fmla="val 49995"/>
            </a:avLst>
          </a:prstGeom>
          <a:solidFill>
            <a:srgbClr val="CACBED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nl-NL" sz="1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hthoek 50">
            <a:extLst>
              <a:ext uri="{FF2B5EF4-FFF2-40B4-BE49-F238E27FC236}">
                <a16:creationId xmlns:a16="http://schemas.microsoft.com/office/drawing/2014/main" xmlns="" id="{55757102-6480-9345-B038-B0170CA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038693"/>
            <a:ext cx="2420938" cy="29051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OROFACIALE PIJN &amp; DISFUNCTIE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xmlns="" id="{4DD038DB-5C26-0D49-B87F-0803E7AB9230}"/>
              </a:ext>
            </a:extLst>
          </p:cNvPr>
          <p:cNvSpPr txBox="1">
            <a:spLocks/>
          </p:cNvSpPr>
          <p:nvPr/>
        </p:nvSpPr>
        <p:spPr>
          <a:xfrm>
            <a:off x="2142227" y="265040"/>
            <a:ext cx="7932764" cy="655637"/>
          </a:xfrm>
          <a:prstGeom prst="rect">
            <a:avLst/>
          </a:prstGeom>
          <a:solidFill>
            <a:srgbClr val="94084B"/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848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/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r>
              <a:rPr lang="nl-NL" altLang="nl-NL" sz="1800" dirty="0">
                <a:solidFill>
                  <a:schemeClr val="bg1"/>
                </a:solidFill>
                <a:latin typeface="+mj-lt"/>
              </a:rPr>
              <a:t>CENTRUM VOOR BIJZONDERE TANDHEELKUNDE </a:t>
            </a:r>
            <a:br>
              <a:rPr lang="nl-NL" altLang="nl-NL" sz="1800" dirty="0">
                <a:solidFill>
                  <a:schemeClr val="bg1"/>
                </a:solidFill>
                <a:latin typeface="+mj-lt"/>
              </a:rPr>
            </a:br>
            <a:endParaRPr lang="nl-NL" altLang="nl-NL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53D9C549-516C-584B-A881-CA90D28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313494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INTERNE VERWIJZING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455FDD3A-2B46-3943-BC2B-0C16D86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28" y="511932"/>
            <a:ext cx="1490663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EXTERNE VERWIJZING</a:t>
            </a: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38358D27-ACD4-1442-AEB9-68D6013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5" y="710369"/>
            <a:ext cx="1490662" cy="158750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>
                <a:solidFill>
                  <a:schemeClr val="tx1"/>
                </a:solidFill>
                <a:latin typeface="+mj-lt"/>
                <a:cs typeface="Segoe ui"/>
              </a:rPr>
              <a:t>PREFERRED PARTNER</a:t>
            </a:r>
            <a:endParaRPr lang="nl-NL" sz="800" dirty="0">
              <a:solidFill>
                <a:schemeClr val="tx1"/>
              </a:solidFill>
              <a:latin typeface="+mj-lt"/>
              <a:cs typeface="Segoe ui"/>
            </a:endParaRPr>
          </a:p>
        </p:txBody>
      </p:sp>
      <p:sp>
        <p:nvSpPr>
          <p:cNvPr id="21" name="Rechthoek 50">
            <a:extLst>
              <a:ext uri="{FF2B5EF4-FFF2-40B4-BE49-F238E27FC236}">
                <a16:creationId xmlns:a16="http://schemas.microsoft.com/office/drawing/2014/main" xmlns="" id="{F06C1CE1-FD8C-2C4A-AB4D-7BB900BA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" y="3394293"/>
            <a:ext cx="2420938" cy="4286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VERSTANDELIJKE / LICHAMELIJKE BEPERKING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2" name="Rechthoek 50">
            <a:extLst>
              <a:ext uri="{FF2B5EF4-FFF2-40B4-BE49-F238E27FC236}">
                <a16:creationId xmlns:a16="http://schemas.microsoft.com/office/drawing/2014/main" xmlns="" id="{9638ED2F-39B0-8340-8DFA-DB74E921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0" y="2571758"/>
            <a:ext cx="2428875" cy="414525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MTI - MEDISCH TANDHEELKUNDIGE INTERACTIE &amp; GERIATRIE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23" name="Rechthoek 50">
            <a:extLst>
              <a:ext uri="{FF2B5EF4-FFF2-40B4-BE49-F238E27FC236}">
                <a16:creationId xmlns:a16="http://schemas.microsoft.com/office/drawing/2014/main" xmlns="" id="{A31D03D4-1F2A-8B4B-9153-5705DAC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54" y="3900904"/>
            <a:ext cx="2420938" cy="290513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ANGST &amp; GEDRAGSTOORNISSEN</a:t>
            </a:r>
          </a:p>
        </p:txBody>
      </p:sp>
      <p:sp>
        <p:nvSpPr>
          <p:cNvPr id="24" name="Rechthoek 50">
            <a:extLst>
              <a:ext uri="{FF2B5EF4-FFF2-40B4-BE49-F238E27FC236}">
                <a16:creationId xmlns:a16="http://schemas.microsoft.com/office/drawing/2014/main" xmlns="" id="{79E7FBB3-A0D2-E149-9EA5-A160911E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30" y="1102482"/>
            <a:ext cx="2428875" cy="290512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WAARONDER: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Punthaak 27">
            <a:extLst>
              <a:ext uri="{FF2B5EF4-FFF2-40B4-BE49-F238E27FC236}">
                <a16:creationId xmlns:a16="http://schemas.microsoft.com/office/drawing/2014/main" xmlns="" id="{316885BD-C082-0B4A-9C80-9FDD72A7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27" y="1543807"/>
            <a:ext cx="4943472" cy="342900"/>
          </a:xfrm>
          <a:prstGeom prst="chevron">
            <a:avLst>
              <a:gd name="adj" fmla="val 5016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INTAKE DIAGNOSTIEK* &amp; BEHANDELPLAN</a:t>
            </a:r>
          </a:p>
        </p:txBody>
      </p:sp>
      <p:sp>
        <p:nvSpPr>
          <p:cNvPr id="29" name="Rechthoek 50">
            <a:extLst>
              <a:ext uri="{FF2B5EF4-FFF2-40B4-BE49-F238E27FC236}">
                <a16:creationId xmlns:a16="http://schemas.microsoft.com/office/drawing/2014/main" xmlns="" id="{C922F5B5-4DCE-DE44-A4DE-2588ED25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730" y="1434025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ONCOLOGIE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0" name="Rechthoek 50">
            <a:extLst>
              <a:ext uri="{FF2B5EF4-FFF2-40B4-BE49-F238E27FC236}">
                <a16:creationId xmlns:a16="http://schemas.microsoft.com/office/drawing/2014/main" xmlns="" id="{71A423F1-8584-C042-A641-A03DA3B3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67" y="1745372"/>
            <a:ext cx="1633538" cy="286542"/>
          </a:xfrm>
          <a:prstGeom prst="rect">
            <a:avLst/>
          </a:prstGeom>
          <a:solidFill>
            <a:srgbClr val="EAA4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rgbClr val="94084B"/>
                </a:solidFill>
                <a:latin typeface="+mj-lt"/>
              </a:rPr>
              <a:t>CONGENITAAL</a:t>
            </a:r>
            <a:endParaRPr lang="nl-NL" altLang="x-none" sz="800" dirty="0">
              <a:solidFill>
                <a:srgbClr val="94084B"/>
              </a:solidFill>
              <a:latin typeface="+mj-lt"/>
            </a:endParaRPr>
          </a:p>
        </p:txBody>
      </p:sp>
      <p:sp>
        <p:nvSpPr>
          <p:cNvPr id="31" name="Rechthoek 50">
            <a:extLst>
              <a:ext uri="{FF2B5EF4-FFF2-40B4-BE49-F238E27FC236}">
                <a16:creationId xmlns:a16="http://schemas.microsoft.com/office/drawing/2014/main" xmlns="" id="{C00A45E1-394A-F44B-B3E3-1CCC584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19" y="2079535"/>
            <a:ext cx="1633538" cy="423270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VERWORVEN AANDOENING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hthoek 50">
            <a:extLst>
              <a:ext uri="{FF2B5EF4-FFF2-40B4-BE49-F238E27FC236}">
                <a16:creationId xmlns:a16="http://schemas.microsoft.com/office/drawing/2014/main" xmlns="" id="{8B890016-FED2-AD47-BC8A-355A00A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471" y="976035"/>
            <a:ext cx="6768520" cy="535544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MFP – VERWORVEN AANDOENING</a:t>
            </a:r>
          </a:p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TRAUMA – GEBITSPROTHESE PROBLEMATIEK - TANDSLIJTAGE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xmlns="" id="{F9EB31B3-A6FA-2848-BDCB-B7F65D79DFAE}"/>
              </a:ext>
            </a:extLst>
          </p:cNvPr>
          <p:cNvSpPr/>
          <p:nvPr/>
        </p:nvSpPr>
        <p:spPr>
          <a:xfrm>
            <a:off x="2734365" y="1021917"/>
            <a:ext cx="736600" cy="465137"/>
          </a:xfrm>
          <a:prstGeom prst="rightArrow">
            <a:avLst/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+mj-lt"/>
            </a:endParaRPr>
          </a:p>
        </p:txBody>
      </p:sp>
      <p:sp>
        <p:nvSpPr>
          <p:cNvPr id="44" name="Punthaak 43">
            <a:extLst>
              <a:ext uri="{FF2B5EF4-FFF2-40B4-BE49-F238E27FC236}">
                <a16:creationId xmlns:a16="http://schemas.microsoft.com/office/drawing/2014/main" xmlns="" id="{89A08F26-915E-C14F-9914-5DA5BDB5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330" y="1543807"/>
            <a:ext cx="1606959" cy="342900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MDO AANVULLENDE SPECIALISMEN</a:t>
            </a:r>
          </a:p>
        </p:txBody>
      </p:sp>
      <p:sp>
        <p:nvSpPr>
          <p:cNvPr id="46" name="Punthaak 45">
            <a:extLst>
              <a:ext uri="{FF2B5EF4-FFF2-40B4-BE49-F238E27FC236}">
                <a16:creationId xmlns:a16="http://schemas.microsoft.com/office/drawing/2014/main" xmlns="" id="{E177E9CD-016C-4545-B8DB-09F0C30A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327" y="2317388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PREVENTIEF</a:t>
            </a:r>
          </a:p>
        </p:txBody>
      </p:sp>
      <p:sp>
        <p:nvSpPr>
          <p:cNvPr id="59" name="Punthaak 58">
            <a:extLst>
              <a:ext uri="{FF2B5EF4-FFF2-40B4-BE49-F238E27FC236}">
                <a16:creationId xmlns:a16="http://schemas.microsoft.com/office/drawing/2014/main" xmlns="" id="{4A63E47C-28DD-E24E-9259-7E2DDDFB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21" y="3343841"/>
            <a:ext cx="2267073" cy="342900"/>
          </a:xfrm>
          <a:prstGeom prst="chevron">
            <a:avLst>
              <a:gd name="adj" fmla="val 50175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000" dirty="0">
                <a:solidFill>
                  <a:srgbClr val="FFFFFF"/>
                </a:solidFill>
                <a:latin typeface="+mj-lt"/>
                <a:cs typeface="Segoe ui"/>
              </a:rPr>
              <a:t>FUNCTIE &amp; ESTHETIEK HERSTEL</a:t>
            </a:r>
          </a:p>
        </p:txBody>
      </p:sp>
      <p:sp>
        <p:nvSpPr>
          <p:cNvPr id="69" name="Punthaak 68">
            <a:extLst>
              <a:ext uri="{FF2B5EF4-FFF2-40B4-BE49-F238E27FC236}">
                <a16:creationId xmlns:a16="http://schemas.microsoft.com/office/drawing/2014/main" xmlns="" id="{0E6CD491-AEE9-7C47-93F9-86967D461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981" y="2732845"/>
            <a:ext cx="1988808" cy="5068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PERIODIEKE CONTROLES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MONDHYGIËNIST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LOGOPEDIST</a:t>
            </a:r>
          </a:p>
        </p:txBody>
      </p:sp>
      <p:sp>
        <p:nvSpPr>
          <p:cNvPr id="76" name="Punthaak 75">
            <a:extLst>
              <a:ext uri="{FF2B5EF4-FFF2-40B4-BE49-F238E27FC236}">
                <a16:creationId xmlns:a16="http://schemas.microsoft.com/office/drawing/2014/main" xmlns="" id="{672EA364-F718-5049-A4FB-C61A9B02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712" y="3741236"/>
            <a:ext cx="2132129" cy="937375"/>
          </a:xfrm>
          <a:prstGeom prst="chevron">
            <a:avLst>
              <a:gd name="adj" fmla="val 49944"/>
            </a:avLst>
          </a:prstGeom>
          <a:solidFill>
            <a:srgbClr val="1111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BEHANDELING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MKA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ORTHODONTIE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PSYCHOLOGIE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latin typeface="+mj-lt"/>
                <a:cs typeface="Segoe ui"/>
              </a:rPr>
              <a:t>+/- IMPLANTOLOGIE</a:t>
            </a:r>
          </a:p>
          <a:p>
            <a:pPr algn="ctr">
              <a:defRPr/>
            </a:pPr>
            <a:r>
              <a:rPr lang="nl-NL" sz="900" dirty="0">
                <a:solidFill>
                  <a:srgbClr val="FFFFFF"/>
                </a:solidFill>
                <a:cs typeface="Segoe ui"/>
              </a:rPr>
              <a:t>+/- KOKHALS ASSISTENTIE</a:t>
            </a:r>
          </a:p>
        </p:txBody>
      </p:sp>
      <p:sp>
        <p:nvSpPr>
          <p:cNvPr id="48" name="Punthaak 47">
            <a:extLst>
              <a:ext uri="{FF2B5EF4-FFF2-40B4-BE49-F238E27FC236}">
                <a16:creationId xmlns:a16="http://schemas.microsoft.com/office/drawing/2014/main" xmlns="" id="{F6633DE2-DD66-6F4B-97EC-8A229B0F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865" y="4724706"/>
            <a:ext cx="1382989" cy="188149"/>
          </a:xfrm>
          <a:prstGeom prst="chevron">
            <a:avLst>
              <a:gd name="adj" fmla="val 49906"/>
            </a:avLst>
          </a:prstGeom>
          <a:solidFill>
            <a:srgbClr val="9B9AB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dirty="0">
                <a:solidFill>
                  <a:schemeClr val="tx1"/>
                </a:solidFill>
                <a:latin typeface="+mj-lt"/>
                <a:cs typeface="Segoe ui"/>
              </a:rPr>
              <a:t>RETOUR VERWIJZER</a:t>
            </a:r>
          </a:p>
        </p:txBody>
      </p:sp>
      <p:sp>
        <p:nvSpPr>
          <p:cNvPr id="35" name="Rechthoek 50">
            <a:extLst>
              <a:ext uri="{FF2B5EF4-FFF2-40B4-BE49-F238E27FC236}">
                <a16:creationId xmlns:a16="http://schemas.microsoft.com/office/drawing/2014/main" xmlns="" id="{DD90A734-FD2C-9E4D-9B93-AB6B0DE9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642" y="1943724"/>
            <a:ext cx="2146551" cy="290513"/>
          </a:xfrm>
          <a:prstGeom prst="rect">
            <a:avLst/>
          </a:prstGeom>
          <a:solidFill>
            <a:srgbClr val="9408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1200" dirty="0">
                <a:solidFill>
                  <a:schemeClr val="bg1"/>
                </a:solidFill>
                <a:latin typeface="+mj-lt"/>
              </a:rPr>
              <a:t>TRAUMA</a:t>
            </a:r>
            <a:endParaRPr lang="nl-NL" altLang="x-none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" name="Afbeelding 52" descr="Logo_Cobijt.png">
            <a:extLst>
              <a:ext uri="{FF2B5EF4-FFF2-40B4-BE49-F238E27FC236}">
                <a16:creationId xmlns:a16="http://schemas.microsoft.com/office/drawing/2014/main" xmlns="" id="{4EF73CF2-6EF3-3C41-9BFD-0C28049CA3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605" y="5548509"/>
            <a:ext cx="1275408" cy="636452"/>
          </a:xfrm>
          <a:prstGeom prst="rect">
            <a:avLst/>
          </a:prstGeom>
        </p:spPr>
      </p:pic>
      <p:sp>
        <p:nvSpPr>
          <p:cNvPr id="54" name="Rechthoek 50">
            <a:extLst>
              <a:ext uri="{FF2B5EF4-FFF2-40B4-BE49-F238E27FC236}">
                <a16:creationId xmlns:a16="http://schemas.microsoft.com/office/drawing/2014/main" xmlns="" id="{F490A6F4-B063-AD4B-9150-69F24AD8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55" y="5494948"/>
            <a:ext cx="2883789" cy="1217472"/>
          </a:xfrm>
          <a:prstGeom prst="rect">
            <a:avLst/>
          </a:prstGeom>
          <a:solidFill>
            <a:srgbClr val="1111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OPTIONEEL AANVULLENDE DIAGNOSTIEK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nl-NL" altLang="x-none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x-none" sz="900" dirty="0">
                <a:solidFill>
                  <a:schemeClr val="bg1"/>
                </a:solidFill>
                <a:latin typeface="+mj-lt"/>
              </a:rPr>
              <a:t>PSYCHOLOGISCHE ANAMNESE</a:t>
            </a:r>
          </a:p>
        </p:txBody>
      </p:sp>
    </p:spTree>
    <p:extLst>
      <p:ext uri="{BB962C8B-B14F-4D97-AF65-F5344CB8AC3E}">
        <p14:creationId xmlns:p14="http://schemas.microsoft.com/office/powerpoint/2010/main" val="415831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260CD3-BDCD-6F4D-8C62-696503C6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65" y="931799"/>
            <a:ext cx="8721012" cy="13620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4084B"/>
                </a:solidFill>
              </a:rPr>
              <a:t>NEXT STEPS</a:t>
            </a:r>
            <a:br>
              <a:rPr lang="en-US" sz="2400" dirty="0">
                <a:solidFill>
                  <a:srgbClr val="94084B"/>
                </a:solidFill>
              </a:rPr>
            </a:br>
            <a:endParaRPr lang="nl-NL" sz="2400" dirty="0">
              <a:solidFill>
                <a:srgbClr val="94084B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31A1A41-2031-5A47-BEBC-1BFA73C8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923" y="1246248"/>
            <a:ext cx="9861293" cy="4657677"/>
          </a:xfrm>
        </p:spPr>
        <p:txBody>
          <a:bodyPr>
            <a:normAutofit/>
          </a:bodyPr>
          <a:lstStyle/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marL="800100" lvl="1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Start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Bouwfase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met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groep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pilot CBT’s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najaar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: </a:t>
            </a:r>
          </a:p>
          <a:p>
            <a:pPr marL="800100" lvl="1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marL="2171700" lvl="4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Gezamenlijke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pitches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voor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een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Preferred partner PROMS software</a:t>
            </a:r>
          </a:p>
          <a:p>
            <a:pPr marL="2171700" lvl="4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marL="2171700" lvl="4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Opzet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Codeboek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datamanager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, TTP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inhuur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voor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n=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veilige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benchmark &amp;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starten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contact</a:t>
            </a:r>
          </a:p>
          <a:p>
            <a:pPr lvl="4">
              <a:lnSpc>
                <a:spcPct val="50000"/>
              </a:lnSpc>
              <a:defRPr/>
            </a:pP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lvl="4">
              <a:lnSpc>
                <a:spcPct val="50000"/>
              </a:lnSpc>
              <a:defRPr/>
            </a:pP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      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databeheerders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epd</a:t>
            </a: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lvl="4">
              <a:lnSpc>
                <a:spcPct val="50000"/>
              </a:lnSpc>
              <a:defRPr/>
            </a:pP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lvl="4">
              <a:lnSpc>
                <a:spcPct val="50000"/>
              </a:lnSpc>
              <a:defRPr/>
            </a:pP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   Start bouw PROMS tooling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voor</a:t>
            </a:r>
            <a:r>
              <a:rPr lang="en-US" sz="1600" dirty="0">
                <a:solidFill>
                  <a:srgbClr val="64647D"/>
                </a:solidFill>
                <a:sym typeface="Wingdings" pitchFamily="2" charset="2"/>
              </a:rPr>
              <a:t> pilot partners op eigen </a:t>
            </a:r>
            <a:r>
              <a:rPr lang="en-US" sz="1600" dirty="0" err="1">
                <a:solidFill>
                  <a:srgbClr val="64647D"/>
                </a:solidFill>
                <a:sym typeface="Wingdings" pitchFamily="2" charset="2"/>
              </a:rPr>
              <a:t>locaties</a:t>
            </a: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marL="2171700" lvl="4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endParaRPr lang="en-US" sz="1600" dirty="0">
              <a:solidFill>
                <a:srgbClr val="64647D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marL="800100" lvl="1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Invoering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Uitkomstenset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in PROMs tooling intern</a:t>
            </a:r>
          </a:p>
          <a:p>
            <a:pPr marL="800100" lvl="1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marL="800100" lvl="1" indent="-342900">
              <a:lnSpc>
                <a:spcPct val="50000"/>
              </a:lnSpc>
              <a:buFont typeface="Wingdings" pitchFamily="2" charset="2"/>
              <a:buChar char="à"/>
              <a:defRPr/>
            </a:pP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Start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invoering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klinische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64647D"/>
                </a:solidFill>
                <a:sym typeface="Wingdings" pitchFamily="2" charset="2"/>
              </a:rPr>
              <a:t>registraties</a:t>
            </a:r>
            <a:r>
              <a:rPr lang="en-US" sz="2000" dirty="0" smtClean="0">
                <a:solidFill>
                  <a:srgbClr val="64647D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intern Q1 </a:t>
            </a:r>
            <a:r>
              <a:rPr lang="en-US" sz="2000" dirty="0" smtClean="0">
                <a:solidFill>
                  <a:srgbClr val="64647D"/>
                </a:solidFill>
                <a:sym typeface="Wingdings" pitchFamily="2" charset="2"/>
              </a:rPr>
              <a:t>2021</a:t>
            </a: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2021 LIVE!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leren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verbeteren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van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uitkomsten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van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patiënten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onze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collega’s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intern </a:t>
            </a: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94084B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binnen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onze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CBT’s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best practices (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binnen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veilige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benchmarking)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tussen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94084B"/>
                </a:solidFill>
                <a:sym typeface="Wingdings" pitchFamily="2" charset="2"/>
              </a:rPr>
              <a:t>pilotpartners</a:t>
            </a:r>
            <a:r>
              <a:rPr lang="en-US" sz="2000" dirty="0">
                <a:solidFill>
                  <a:srgbClr val="94084B"/>
                </a:solidFill>
                <a:sym typeface="Wingdings" pitchFamily="2" charset="2"/>
              </a:rPr>
              <a:t> </a:t>
            </a: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94084B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B858C40-C8F7-074F-9FCD-4F88C95282E9}"/>
              </a:ext>
            </a:extLst>
          </p:cNvPr>
          <p:cNvSpPr txBox="1"/>
          <p:nvPr/>
        </p:nvSpPr>
        <p:spPr>
          <a:xfrm>
            <a:off x="1" y="1854202"/>
            <a:ext cx="255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nl-NL" sz="1200" dirty="0">
              <a:solidFill>
                <a:srgbClr val="64647D"/>
              </a:solidFill>
            </a:endParaRPr>
          </a:p>
          <a:p>
            <a:pPr>
              <a:spcAft>
                <a:spcPts val="1200"/>
              </a:spcAft>
            </a:pPr>
            <a:endParaRPr lang="nl-NL" sz="12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B9DDAF01-D2F1-0D44-9FA2-93006A42F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94084B"/>
                </a:solidFill>
              </a:rPr>
              <a:t>THEORIE &amp; BLAUWDRUK</a:t>
            </a:r>
            <a:r>
              <a:rPr lang="nl-NL" sz="2400" b="1" dirty="0">
                <a:solidFill>
                  <a:srgbClr val="94084B"/>
                </a:solidFill>
              </a:rPr>
              <a:t/>
            </a:r>
            <a:br>
              <a:rPr lang="nl-NL" sz="2400" b="1" dirty="0">
                <a:solidFill>
                  <a:srgbClr val="94084B"/>
                </a:solidFill>
              </a:rPr>
            </a:br>
            <a:endParaRPr lang="en-US" sz="2400" b="1" dirty="0">
              <a:solidFill>
                <a:srgbClr val="94084B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476551B-908F-854C-882A-C06374004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4647D"/>
                </a:solidFill>
              </a:rPr>
              <a:t> Value Based Health Care / </a:t>
            </a:r>
            <a:r>
              <a:rPr lang="en-US" dirty="0" err="1">
                <a:solidFill>
                  <a:srgbClr val="64647D"/>
                </a:solidFill>
              </a:rPr>
              <a:t>Waardegedreven</a:t>
            </a:r>
            <a:r>
              <a:rPr lang="en-US" dirty="0">
                <a:solidFill>
                  <a:srgbClr val="64647D"/>
                </a:solidFill>
              </a:rPr>
              <a:t> </a:t>
            </a:r>
            <a:r>
              <a:rPr lang="en-US" dirty="0" err="1">
                <a:solidFill>
                  <a:srgbClr val="64647D"/>
                </a:solidFill>
              </a:rPr>
              <a:t>Zorg</a:t>
            </a:r>
            <a:endParaRPr lang="en-US" dirty="0">
              <a:solidFill>
                <a:srgbClr val="646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B858C40-C8F7-074F-9FCD-4F88C95282E9}"/>
              </a:ext>
            </a:extLst>
          </p:cNvPr>
          <p:cNvSpPr txBox="1"/>
          <p:nvPr/>
        </p:nvSpPr>
        <p:spPr>
          <a:xfrm>
            <a:off x="1" y="1854202"/>
            <a:ext cx="255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nl-NL" sz="1200" dirty="0">
              <a:solidFill>
                <a:srgbClr val="64647D"/>
              </a:solidFill>
            </a:endParaRPr>
          </a:p>
          <a:p>
            <a:pPr>
              <a:spcAft>
                <a:spcPts val="1200"/>
              </a:spcAft>
            </a:pPr>
            <a:endParaRPr lang="nl-NL" sz="1200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60166269-11D2-2946-BA85-1DAD9BAD99E1}"/>
              </a:ext>
            </a:extLst>
          </p:cNvPr>
          <p:cNvSpPr txBox="1">
            <a:spLocks/>
          </p:cNvSpPr>
          <p:nvPr/>
        </p:nvSpPr>
        <p:spPr bwMode="auto">
          <a:xfrm>
            <a:off x="1547846" y="1374773"/>
            <a:ext cx="878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      	</a:t>
            </a: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Gezondheidsresultaten 	</a:t>
            </a:r>
            <a: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</a:t>
            </a:r>
            <a:b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		</a:t>
            </a:r>
            <a: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(doel: beste uitkomsten voor patiënt)</a:t>
            </a:r>
            <a:b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Waarde = </a:t>
            </a:r>
            <a:b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 	      	€ &amp; Energie benodigd voor resultaat </a:t>
            </a:r>
            <a:b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		</a:t>
            </a:r>
            <a: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(doel: duurzame bekostiging &amp; borging van zorg)</a:t>
            </a:r>
            <a:b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endParaRPr lang="nl-NL" altLang="x-none" sz="2000" dirty="0">
              <a:solidFill>
                <a:srgbClr val="94084B"/>
              </a:solidFill>
              <a:latin typeface="+mj-lt"/>
              <a:ea typeface="Gotham-Book" charset="0"/>
              <a:cs typeface="Gotham-Book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xmlns="" id="{8738B598-5918-944D-90BF-D721858D4758}"/>
              </a:ext>
            </a:extLst>
          </p:cNvPr>
          <p:cNvCxnSpPr/>
          <p:nvPr/>
        </p:nvCxnSpPr>
        <p:spPr>
          <a:xfrm>
            <a:off x="2977271" y="3046797"/>
            <a:ext cx="5184576" cy="0"/>
          </a:xfrm>
          <a:prstGeom prst="line">
            <a:avLst/>
          </a:prstGeom>
          <a:ln w="57150">
            <a:solidFill>
              <a:srgbClr val="6464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3603D497-77B0-0646-B521-9A9490EE7C86}"/>
              </a:ext>
            </a:extLst>
          </p:cNvPr>
          <p:cNvSpPr txBox="1">
            <a:spLocks/>
          </p:cNvSpPr>
          <p:nvPr/>
        </p:nvSpPr>
        <p:spPr bwMode="auto">
          <a:xfrm>
            <a:off x="1547846" y="1374773"/>
            <a:ext cx="878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36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      	</a:t>
            </a: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Gezondheidsresultaten 	</a:t>
            </a:r>
            <a: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</a:t>
            </a:r>
            <a:b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4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		</a:t>
            </a:r>
            <a:r>
              <a:rPr lang="nl-NL" altLang="x-none" sz="2000" dirty="0" err="1">
                <a:solidFill>
                  <a:srgbClr val="94084B"/>
                </a:solidFill>
                <a:ea typeface="Gotham-Book" charset="0"/>
                <a:cs typeface="Gotham-Book" charset="0"/>
              </a:rPr>
              <a:t>Uitkomstenset</a:t>
            </a:r>
            <a:r>
              <a:rPr lang="nl-NL" altLang="x-none" sz="2000" dirty="0">
                <a:solidFill>
                  <a:srgbClr val="94084B"/>
                </a:solidFill>
                <a:ea typeface="Gotham-Book" charset="0"/>
                <a:cs typeface="Gotham-Book" charset="0"/>
              </a:rPr>
              <a:t>: Klinisch, </a:t>
            </a:r>
            <a:r>
              <a:rPr lang="nl-NL" altLang="x-none" sz="2000" dirty="0" err="1">
                <a:solidFill>
                  <a:srgbClr val="94084B"/>
                </a:solidFill>
                <a:ea typeface="Gotham-Book" charset="0"/>
                <a:cs typeface="Gotham-Book" charset="0"/>
              </a:rPr>
              <a:t>PROMs</a:t>
            </a:r>
            <a:r>
              <a:rPr lang="nl-NL" altLang="x-none" sz="2000" dirty="0">
                <a:solidFill>
                  <a:srgbClr val="94084B"/>
                </a:solidFill>
                <a:ea typeface="Gotham-Book" charset="0"/>
                <a:cs typeface="Gotham-Book" charset="0"/>
              </a:rPr>
              <a:t>, </a:t>
            </a:r>
            <a:r>
              <a:rPr lang="nl-NL" altLang="x-none" sz="2000" dirty="0" err="1">
                <a:solidFill>
                  <a:srgbClr val="94084B"/>
                </a:solidFill>
                <a:ea typeface="Gotham-Book" charset="0"/>
                <a:cs typeface="Gotham-Book" charset="0"/>
              </a:rPr>
              <a:t>PREMs</a:t>
            </a:r>
            <a:r>
              <a:rPr lang="nl-NL" altLang="x-none" sz="2000" dirty="0">
                <a:solidFill>
                  <a:srgbClr val="94084B"/>
                </a:solidFill>
                <a:ea typeface="Gotham-Book" charset="0"/>
                <a:cs typeface="Gotham-Book" charset="0"/>
              </a:rPr>
              <a:t> en </a:t>
            </a:r>
            <a:r>
              <a:rPr lang="nl-NL" altLang="x-none" sz="2000" dirty="0" err="1">
                <a:solidFill>
                  <a:srgbClr val="94084B"/>
                </a:solidFill>
                <a:ea typeface="Gotham-Book" charset="0"/>
                <a:cs typeface="Gotham-Book" charset="0"/>
              </a:rPr>
              <a:t>Casemix</a:t>
            </a:r>
            <a: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Waarde = </a:t>
            </a:r>
            <a:b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 	      	€ &amp; Energie benodigd voor resultaat </a:t>
            </a:r>
            <a:b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r>
              <a:rPr lang="nl-NL" altLang="x-none" sz="28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>			</a:t>
            </a:r>
            <a:r>
              <a:rPr lang="nl-NL" altLang="x-none" sz="2000" dirty="0">
                <a:solidFill>
                  <a:srgbClr val="111166"/>
                </a:solidFill>
                <a:ea typeface="Gotham-Book" charset="0"/>
                <a:cs typeface="Gotham-Book" charset="0"/>
              </a:rPr>
              <a:t> </a:t>
            </a:r>
            <a:r>
              <a:rPr lang="nl-NL" altLang="x-none" sz="2000" dirty="0">
                <a:solidFill>
                  <a:srgbClr val="94084B"/>
                </a:solidFill>
                <a:ea typeface="Gotham-Book" charset="0"/>
                <a:cs typeface="Gotham-Book" charset="0"/>
              </a:rPr>
              <a:t>Zorgstandaard: Zorgstructuren en Zorgpaden</a:t>
            </a:r>
            <a: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  <a:t/>
            </a:r>
            <a:br>
              <a:rPr lang="nl-NL" altLang="x-none" sz="2000" dirty="0">
                <a:solidFill>
                  <a:srgbClr val="94084B"/>
                </a:solidFill>
                <a:latin typeface="+mj-lt"/>
                <a:ea typeface="Gotham-Book" charset="0"/>
                <a:cs typeface="Gotham-Book" charset="0"/>
              </a:rPr>
            </a:br>
            <a:endParaRPr lang="nl-NL" altLang="x-none" sz="2000" dirty="0">
              <a:solidFill>
                <a:srgbClr val="94084B"/>
              </a:solidFill>
              <a:latin typeface="+mj-lt"/>
              <a:ea typeface="Gotham-Book" charset="0"/>
              <a:cs typeface="Gotham-Book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xmlns="" id="{793172F0-748E-154A-81BB-170F14964A3B}"/>
              </a:ext>
            </a:extLst>
          </p:cNvPr>
          <p:cNvCxnSpPr>
            <a:cxnSpLocks/>
          </p:cNvCxnSpPr>
          <p:nvPr/>
        </p:nvCxnSpPr>
        <p:spPr>
          <a:xfrm>
            <a:off x="2977271" y="3046797"/>
            <a:ext cx="6019537" cy="0"/>
          </a:xfrm>
          <a:prstGeom prst="line">
            <a:avLst/>
          </a:prstGeom>
          <a:ln w="57150">
            <a:solidFill>
              <a:srgbClr val="6464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8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138F920-C338-4E43-8A7D-C7884DA20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669" r="51728" b="46852"/>
          <a:stretch/>
        </p:blipFill>
        <p:spPr bwMode="auto">
          <a:xfrm>
            <a:off x="257820" y="20797"/>
            <a:ext cx="5251938" cy="3629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Afbeelding 6" descr="Logo_Cobijt.png">
            <a:extLst>
              <a:ext uri="{FF2B5EF4-FFF2-40B4-BE49-F238E27FC236}">
                <a16:creationId xmlns:a16="http://schemas.microsoft.com/office/drawing/2014/main" xmlns="" id="{C7288D58-7968-174F-BD62-CDBF42DA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76224" y="1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>
            <a:extLst>
              <a:ext uri="{FF2B5EF4-FFF2-40B4-BE49-F238E27FC236}">
                <a16:creationId xmlns:a16="http://schemas.microsoft.com/office/drawing/2014/main" xmlns="" id="{6FC7D707-724E-AA47-BA22-6643941729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605" y="6221547"/>
            <a:ext cx="1275408" cy="636452"/>
          </a:xfrm>
          <a:prstGeom prst="rect">
            <a:avLst/>
          </a:prstGeom>
        </p:spPr>
      </p:pic>
      <p:sp>
        <p:nvSpPr>
          <p:cNvPr id="5" name="Punthaak 4">
            <a:extLst>
              <a:ext uri="{FF2B5EF4-FFF2-40B4-BE49-F238E27FC236}">
                <a16:creationId xmlns:a16="http://schemas.microsoft.com/office/drawing/2014/main" xmlns="" id="{4E0513DB-EA8A-9840-B54F-66206101F337}"/>
              </a:ext>
            </a:extLst>
          </p:cNvPr>
          <p:cNvSpPr/>
          <p:nvPr/>
        </p:nvSpPr>
        <p:spPr>
          <a:xfrm flipH="1">
            <a:off x="5086156" y="474862"/>
            <a:ext cx="2262965" cy="827726"/>
          </a:xfrm>
          <a:prstGeom prst="chevron">
            <a:avLst/>
          </a:prstGeom>
          <a:solidFill>
            <a:srgbClr val="94084B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>
                <a:solidFill>
                  <a:schemeClr val="bg1"/>
                </a:solidFill>
                <a:latin typeface="+mj-lt"/>
                <a:ea typeface="Gotham-Book" charset="0"/>
                <a:cs typeface="Gotham-Book" charset="0"/>
              </a:rPr>
              <a:t>OP PATIENTNIVEAU OUTCOME SCORECARD</a:t>
            </a:r>
            <a:endParaRPr lang="nl-NL" sz="675" dirty="0">
              <a:solidFill>
                <a:schemeClr val="bg1"/>
              </a:solidFill>
              <a:latin typeface="+mj-lt"/>
              <a:ea typeface="Gotham-Book" charset="0"/>
              <a:cs typeface="Gotham-Book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EA4D0C6-B381-4D41-A985-EA31E4ED987C}"/>
              </a:ext>
            </a:extLst>
          </p:cNvPr>
          <p:cNvSpPr txBox="1"/>
          <p:nvPr/>
        </p:nvSpPr>
        <p:spPr>
          <a:xfrm>
            <a:off x="5086156" y="1405068"/>
            <a:ext cx="2099600" cy="577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VOORBEELD VAN PROMS DASHBOARD TIJDENS FOLLOW UP BEZOEK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EBE3F2C-8993-274C-AB64-1AE933D6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57"/>
          <a:stretch/>
        </p:blipFill>
        <p:spPr>
          <a:xfrm>
            <a:off x="4535009" y="3786554"/>
            <a:ext cx="5725004" cy="30506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Punthaak 9">
            <a:extLst>
              <a:ext uri="{FF2B5EF4-FFF2-40B4-BE49-F238E27FC236}">
                <a16:creationId xmlns:a16="http://schemas.microsoft.com/office/drawing/2014/main" xmlns="" id="{4197DD56-42E6-774C-A750-6BBD2E1748B4}"/>
              </a:ext>
            </a:extLst>
          </p:cNvPr>
          <p:cNvSpPr/>
          <p:nvPr/>
        </p:nvSpPr>
        <p:spPr>
          <a:xfrm>
            <a:off x="1982919" y="4484152"/>
            <a:ext cx="2262965" cy="827726"/>
          </a:xfrm>
          <a:prstGeom prst="chevron">
            <a:avLst/>
          </a:prstGeom>
          <a:solidFill>
            <a:srgbClr val="94084B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>
                <a:solidFill>
                  <a:schemeClr val="bg1"/>
                </a:solidFill>
                <a:latin typeface="+mj-lt"/>
                <a:ea typeface="Gotham-Book" charset="0"/>
                <a:cs typeface="Gotham-Book" charset="0"/>
              </a:rPr>
              <a:t>OP CBT GEAGGREGREERD NIVEAU OUTCOME SCORECARD</a:t>
            </a:r>
            <a:endParaRPr lang="nl-NL" sz="675" dirty="0">
              <a:solidFill>
                <a:schemeClr val="bg1"/>
              </a:solidFill>
              <a:latin typeface="+mj-lt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6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unthaak 21">
            <a:extLst>
              <a:ext uri="{FF2B5EF4-FFF2-40B4-BE49-F238E27FC236}">
                <a16:creationId xmlns:a16="http://schemas.microsoft.com/office/drawing/2014/main" xmlns="" id="{C7749F82-474B-034C-B47A-756DD075C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74" y="3504831"/>
            <a:ext cx="8755302" cy="546916"/>
          </a:xfrm>
          <a:prstGeom prst="chevron">
            <a:avLst>
              <a:gd name="adj" fmla="val 49969"/>
            </a:avLst>
          </a:prstGeom>
          <a:solidFill>
            <a:srgbClr val="CACBED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ONDERSTEUNING CENTRAAL LANDELIJK EN INDIVIDUEEL OP LOCATIE</a:t>
            </a:r>
          </a:p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IT - DATASCIENCE - BENCHMARKING</a:t>
            </a:r>
          </a:p>
        </p:txBody>
      </p:sp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7" y="7038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B858C40-C8F7-074F-9FCD-4F88C95282E9}"/>
              </a:ext>
            </a:extLst>
          </p:cNvPr>
          <p:cNvSpPr txBox="1"/>
          <p:nvPr/>
        </p:nvSpPr>
        <p:spPr>
          <a:xfrm>
            <a:off x="1" y="1854202"/>
            <a:ext cx="255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nl-NL" sz="1200" dirty="0">
              <a:solidFill>
                <a:srgbClr val="64647D"/>
              </a:solidFill>
            </a:endParaRPr>
          </a:p>
          <a:p>
            <a:pPr>
              <a:spcAft>
                <a:spcPts val="1200"/>
              </a:spcAft>
            </a:pPr>
            <a:endParaRPr lang="nl-NL" sz="1200" dirty="0"/>
          </a:p>
        </p:txBody>
      </p:sp>
      <p:sp>
        <p:nvSpPr>
          <p:cNvPr id="12" name="Punthaak 11">
            <a:extLst>
              <a:ext uri="{FF2B5EF4-FFF2-40B4-BE49-F238E27FC236}">
                <a16:creationId xmlns:a16="http://schemas.microsoft.com/office/drawing/2014/main" xmlns="" id="{809E323C-1BDD-D447-BB11-F4E711D33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121" y="2697164"/>
            <a:ext cx="6791055" cy="462360"/>
          </a:xfrm>
          <a:prstGeom prst="chevron">
            <a:avLst>
              <a:gd name="adj" fmla="val 42151"/>
            </a:avLst>
          </a:prstGeom>
          <a:solidFill>
            <a:srgbClr val="64647D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rgbClr val="FFFFFF"/>
                </a:solidFill>
                <a:latin typeface="+mj-lt"/>
                <a:cs typeface="Segoe ui"/>
              </a:rPr>
              <a:t>         </a:t>
            </a:r>
            <a:r>
              <a:rPr lang="nl-NL" sz="900" b="1">
                <a:solidFill>
                  <a:srgbClr val="FFFFFF"/>
                </a:solidFill>
                <a:latin typeface="+mj-lt"/>
                <a:cs typeface="Segoe ui"/>
              </a:rPr>
              <a:t>	</a:t>
            </a:r>
            <a:endParaRPr lang="nl-NL" sz="900" b="1" dirty="0">
              <a:solidFill>
                <a:srgbClr val="FFFFFF"/>
              </a:solidFill>
              <a:latin typeface="+mj-lt"/>
              <a:cs typeface="Segoe ui"/>
            </a:endParaRPr>
          </a:p>
        </p:txBody>
      </p:sp>
      <p:sp>
        <p:nvSpPr>
          <p:cNvPr id="13" name="Punthaak 12">
            <a:extLst>
              <a:ext uri="{FF2B5EF4-FFF2-40B4-BE49-F238E27FC236}">
                <a16:creationId xmlns:a16="http://schemas.microsoft.com/office/drawing/2014/main" xmlns="" id="{63E4DE1A-7472-4946-9256-3A42C104E3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8264" y="4194173"/>
            <a:ext cx="7958404" cy="669253"/>
          </a:xfrm>
          <a:prstGeom prst="chevron">
            <a:avLst>
              <a:gd name="adj" fmla="val 50118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         		</a:t>
            </a:r>
            <a:r>
              <a:rPr lang="nl-NL" sz="900" b="1" dirty="0">
                <a:solidFill>
                  <a:schemeClr val="bg1"/>
                </a:solidFill>
                <a:latin typeface="+mj-lt"/>
                <a:cs typeface="Segoe ui"/>
              </a:rPr>
              <a:t>PROCES-, VERANDER- &amp; RESULTAATMANAGEMENT </a:t>
            </a:r>
          </a:p>
          <a:p>
            <a:pPr algn="ctr">
              <a:defRPr/>
            </a:pPr>
            <a:r>
              <a:rPr lang="nl-NL" sz="900" b="1" dirty="0">
                <a:solidFill>
                  <a:schemeClr val="bg1"/>
                </a:solidFill>
                <a:latin typeface="+mj-lt"/>
                <a:cs typeface="Segoe ui"/>
              </a:rPr>
              <a:t>		ZORGSTANDAARD, UITKOMSTEN, KOSTEN, </a:t>
            </a:r>
          </a:p>
          <a:p>
            <a:pPr algn="ctr">
              <a:defRPr/>
            </a:pPr>
            <a:r>
              <a:rPr lang="nl-NL" sz="900" b="1" dirty="0">
                <a:solidFill>
                  <a:schemeClr val="bg1"/>
                </a:solidFill>
                <a:latin typeface="+mj-lt"/>
                <a:cs typeface="Segoe ui"/>
              </a:rPr>
              <a:t>	 	ERVARINGEN PATIËNT &amp; PROFESSIONAL</a:t>
            </a:r>
          </a:p>
        </p:txBody>
      </p:sp>
      <p:sp>
        <p:nvSpPr>
          <p:cNvPr id="14" name="Gekromde pijl links 13">
            <a:extLst>
              <a:ext uri="{FF2B5EF4-FFF2-40B4-BE49-F238E27FC236}">
                <a16:creationId xmlns:a16="http://schemas.microsoft.com/office/drawing/2014/main" xmlns="" id="{8DADE6F6-0029-254A-A0EC-F93E9C260E41}"/>
              </a:ext>
            </a:extLst>
          </p:cNvPr>
          <p:cNvSpPr/>
          <p:nvPr/>
        </p:nvSpPr>
        <p:spPr>
          <a:xfrm rot="21405147">
            <a:off x="8021145" y="2467736"/>
            <a:ext cx="2036881" cy="2788553"/>
          </a:xfrm>
          <a:prstGeom prst="curvedLeftArrow">
            <a:avLst>
              <a:gd name="adj1" fmla="val 42265"/>
              <a:gd name="adj2" fmla="val 68461"/>
              <a:gd name="adj3" fmla="val 25000"/>
            </a:avLst>
          </a:prstGeom>
          <a:solidFill>
            <a:srgbClr val="64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Punthaak 14">
            <a:extLst>
              <a:ext uri="{FF2B5EF4-FFF2-40B4-BE49-F238E27FC236}">
                <a16:creationId xmlns:a16="http://schemas.microsoft.com/office/drawing/2014/main" xmlns="" id="{54D11AEB-6521-1E42-9CBF-79215D0000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910" y="2357235"/>
            <a:ext cx="1676730" cy="591283"/>
          </a:xfrm>
          <a:prstGeom prst="chevron">
            <a:avLst>
              <a:gd name="adj" fmla="val 50033"/>
            </a:avLst>
          </a:prstGeom>
          <a:solidFill>
            <a:srgbClr val="64647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nl-NL" altLang="x-none" sz="900" b="1">
              <a:solidFill>
                <a:schemeClr val="accent2"/>
              </a:solidFill>
              <a:ea typeface="Segoe ui" charset="0"/>
              <a:cs typeface="Segoe ui" charset="0"/>
            </a:endParaRPr>
          </a:p>
        </p:txBody>
      </p:sp>
      <p:sp>
        <p:nvSpPr>
          <p:cNvPr id="16" name="Punthaak 15">
            <a:extLst>
              <a:ext uri="{FF2B5EF4-FFF2-40B4-BE49-F238E27FC236}">
                <a16:creationId xmlns:a16="http://schemas.microsoft.com/office/drawing/2014/main" xmlns="" id="{E75AA34A-54A7-8446-8CA1-1C952326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74" y="1449389"/>
            <a:ext cx="4986773" cy="917524"/>
          </a:xfrm>
          <a:prstGeom prst="chevron">
            <a:avLst>
              <a:gd name="adj" fmla="val 50020"/>
            </a:avLst>
          </a:prstGeom>
          <a:solidFill>
            <a:srgbClr val="CACBED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900" b="1" dirty="0">
                <a:solidFill>
                  <a:srgbClr val="000001"/>
                </a:solidFill>
                <a:ea typeface="Segoe ui" charset="0"/>
                <a:cs typeface="Segoe ui" charset="0"/>
              </a:rPr>
              <a:t>COBIJT BESTUUR AKKOORD &amp; GO</a:t>
            </a:r>
          </a:p>
          <a:p>
            <a:pPr algn="ctr">
              <a:defRPr/>
            </a:pPr>
            <a:endParaRPr lang="nl-NL" altLang="x-none" sz="900" b="1" dirty="0">
              <a:solidFill>
                <a:srgbClr val="00000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r>
              <a:rPr lang="nl-NL" altLang="x-none" sz="900" b="1" dirty="0">
                <a:solidFill>
                  <a:srgbClr val="000001"/>
                </a:solidFill>
                <a:ea typeface="Segoe ui" charset="0"/>
                <a:cs typeface="Segoe ui" charset="0"/>
              </a:rPr>
              <a:t>START MULTIDISCIPLINAIR MT </a:t>
            </a:r>
          </a:p>
          <a:p>
            <a:pPr algn="ctr">
              <a:defRPr/>
            </a:pPr>
            <a:r>
              <a:rPr lang="nl-NL" altLang="x-none" sz="900" b="1" dirty="0">
                <a:solidFill>
                  <a:srgbClr val="000001"/>
                </a:solidFill>
                <a:ea typeface="Segoe ui" charset="0"/>
                <a:cs typeface="Segoe ui" charset="0"/>
              </a:rPr>
              <a:t>(TEAM &amp; UITDAGINGEN) </a:t>
            </a:r>
          </a:p>
        </p:txBody>
      </p:sp>
      <p:sp>
        <p:nvSpPr>
          <p:cNvPr id="17" name="Punthaak 16">
            <a:extLst>
              <a:ext uri="{FF2B5EF4-FFF2-40B4-BE49-F238E27FC236}">
                <a16:creationId xmlns:a16="http://schemas.microsoft.com/office/drawing/2014/main" xmlns="" id="{F420256D-EC68-2348-8566-580E189ABD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029" y="1153869"/>
            <a:ext cx="1387083" cy="426071"/>
          </a:xfrm>
          <a:prstGeom prst="chevron">
            <a:avLst>
              <a:gd name="adj" fmla="val 49936"/>
            </a:avLst>
          </a:prstGeom>
          <a:solidFill>
            <a:srgbClr val="DEC8D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INTERNE AANVRAAG</a:t>
            </a:r>
          </a:p>
        </p:txBody>
      </p:sp>
      <p:sp>
        <p:nvSpPr>
          <p:cNvPr id="18" name="Punthaak 17">
            <a:extLst>
              <a:ext uri="{FF2B5EF4-FFF2-40B4-BE49-F238E27FC236}">
                <a16:creationId xmlns:a16="http://schemas.microsoft.com/office/drawing/2014/main" xmlns="" id="{856DF36A-83AE-234F-AD66-80C16D6DA3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0132" y="1164989"/>
            <a:ext cx="1387083" cy="426071"/>
          </a:xfrm>
          <a:prstGeom prst="chevron">
            <a:avLst>
              <a:gd name="adj" fmla="val 49936"/>
            </a:avLst>
          </a:prstGeom>
          <a:solidFill>
            <a:srgbClr val="DEC8DF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EXTERNE  NOODZAAK</a:t>
            </a:r>
          </a:p>
        </p:txBody>
      </p:sp>
      <p:sp>
        <p:nvSpPr>
          <p:cNvPr id="19" name="Punthaak 18">
            <a:extLst>
              <a:ext uri="{FF2B5EF4-FFF2-40B4-BE49-F238E27FC236}">
                <a16:creationId xmlns:a16="http://schemas.microsoft.com/office/drawing/2014/main" xmlns="" id="{91ADEA22-900A-1C4A-9A32-0ED48D50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74" y="2462935"/>
            <a:ext cx="2478170" cy="933716"/>
          </a:xfrm>
          <a:prstGeom prst="chevron">
            <a:avLst>
              <a:gd name="adj" fmla="val 50032"/>
            </a:avLst>
          </a:prstGeom>
          <a:solidFill>
            <a:srgbClr val="94084B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r>
              <a:rPr lang="nl-NL" altLang="x-none" sz="800" b="1" dirty="0">
                <a:solidFill>
                  <a:schemeClr val="bg1"/>
                </a:solidFill>
                <a:ea typeface="Segoe ui" charset="0"/>
                <a:cs typeface="Segoe ui" charset="0"/>
              </a:rPr>
              <a:t>ONTWERPEN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4 MND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ZORGSTANDAARD &amp; UITKOMSTMATEN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VBHC CYCLE</a:t>
            </a: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</p:txBody>
      </p:sp>
      <p:sp>
        <p:nvSpPr>
          <p:cNvPr id="20" name="Punthaak 19">
            <a:extLst>
              <a:ext uri="{FF2B5EF4-FFF2-40B4-BE49-F238E27FC236}">
                <a16:creationId xmlns:a16="http://schemas.microsoft.com/office/drawing/2014/main" xmlns="" id="{D6E30994-B8D8-F342-B22D-372A5188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237" y="2457702"/>
            <a:ext cx="2612947" cy="937313"/>
          </a:xfrm>
          <a:prstGeom prst="chevron">
            <a:avLst>
              <a:gd name="adj" fmla="val 50041"/>
            </a:avLst>
          </a:prstGeom>
          <a:solidFill>
            <a:srgbClr val="94084B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800" b="1" dirty="0">
                <a:solidFill>
                  <a:schemeClr val="bg1"/>
                </a:solidFill>
                <a:ea typeface="Segoe ui" charset="0"/>
                <a:cs typeface="Segoe ui" charset="0"/>
              </a:rPr>
              <a:t>BOUWEN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3 MND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IT &amp; DATA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PROMS TOOL &amp; EPD MATCH PLUS OPERATIONELE INNOVATIES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(KOSTENANALYSE)</a:t>
            </a: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</p:txBody>
      </p:sp>
      <p:sp>
        <p:nvSpPr>
          <p:cNvPr id="21" name="Punthaak 20">
            <a:extLst>
              <a:ext uri="{FF2B5EF4-FFF2-40B4-BE49-F238E27FC236}">
                <a16:creationId xmlns:a16="http://schemas.microsoft.com/office/drawing/2014/main" xmlns="" id="{C5F8CC71-E429-644A-9F1C-29695D80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150" y="2448700"/>
            <a:ext cx="4923335" cy="937314"/>
          </a:xfrm>
          <a:prstGeom prst="chevron">
            <a:avLst>
              <a:gd name="adj" fmla="val 50037"/>
            </a:avLst>
          </a:prstGeom>
          <a:solidFill>
            <a:srgbClr val="94084B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l-NL" altLang="x-none" sz="8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LIVE</a:t>
            </a:r>
            <a:r>
              <a:rPr lang="nl-NL" altLang="x-none" sz="9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 &amp; CONTINU VERBETEREN ZORGSTANDAARD</a:t>
            </a:r>
          </a:p>
          <a:p>
            <a:pPr algn="ctr">
              <a:defRPr/>
            </a:pPr>
            <a:r>
              <a:rPr lang="nl-NL" altLang="x-none" sz="7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LIVE METEN  VAN UITKOMSTEN &amp; TERUGKOPPELEN AAN PATIENT &amp; MT</a:t>
            </a:r>
          </a:p>
          <a:p>
            <a:pPr algn="ctr">
              <a:defRPr/>
            </a:pPr>
            <a:r>
              <a:rPr lang="nl-NL" altLang="x-none" sz="7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OP TERMIJN OBV VOLDOENDE #N</a:t>
            </a:r>
          </a:p>
          <a:p>
            <a:pPr algn="ctr">
              <a:defRPr/>
            </a:pPr>
            <a:r>
              <a:rPr lang="nl-NL" altLang="x-none" sz="7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 BENCHMARKING &amp; EVIDENCE BASED INNOVATIES</a:t>
            </a:r>
          </a:p>
          <a:p>
            <a:pPr algn="ctr">
              <a:defRPr/>
            </a:pPr>
            <a:r>
              <a:rPr lang="nl-NL" altLang="x-none" sz="700" b="1" dirty="0">
                <a:solidFill>
                  <a:schemeClr val="bg1"/>
                </a:solidFill>
                <a:ea typeface="Segoe ui" charset="0"/>
                <a:cs typeface="Calibri" panose="020F0502020204030204" pitchFamily="34" charset="0"/>
              </a:rPr>
              <a:t>KOSTENANALYSES &amp; VALUE BASED CONTRACTERING</a:t>
            </a: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</p:txBody>
      </p:sp>
      <p:sp>
        <p:nvSpPr>
          <p:cNvPr id="23" name="Gekromde pijl links 22">
            <a:extLst>
              <a:ext uri="{FF2B5EF4-FFF2-40B4-BE49-F238E27FC236}">
                <a16:creationId xmlns:a16="http://schemas.microsoft.com/office/drawing/2014/main" xmlns="" id="{089B29C4-F85C-074B-93A1-1551A5E28CDA}"/>
              </a:ext>
            </a:extLst>
          </p:cNvPr>
          <p:cNvSpPr/>
          <p:nvPr/>
        </p:nvSpPr>
        <p:spPr>
          <a:xfrm flipH="1">
            <a:off x="1571046" y="4243474"/>
            <a:ext cx="702149" cy="640468"/>
          </a:xfrm>
          <a:prstGeom prst="curvedLeftArrow">
            <a:avLst>
              <a:gd name="adj1" fmla="val 25000"/>
              <a:gd name="adj2" fmla="val 47983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Gekromde pijl links 24">
            <a:extLst>
              <a:ext uri="{FF2B5EF4-FFF2-40B4-BE49-F238E27FC236}">
                <a16:creationId xmlns:a16="http://schemas.microsoft.com/office/drawing/2014/main" xmlns="" id="{56F89C86-B592-004F-A1FD-B8ACB3A14F5F}"/>
              </a:ext>
            </a:extLst>
          </p:cNvPr>
          <p:cNvSpPr/>
          <p:nvPr/>
        </p:nvSpPr>
        <p:spPr>
          <a:xfrm flipV="1">
            <a:off x="2410400" y="4147633"/>
            <a:ext cx="702149" cy="701636"/>
          </a:xfrm>
          <a:prstGeom prst="curvedLeftArrow">
            <a:avLst>
              <a:gd name="adj1" fmla="val 25000"/>
              <a:gd name="adj2" fmla="val 47983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Pijl omlaag 4">
            <a:extLst>
              <a:ext uri="{FF2B5EF4-FFF2-40B4-BE49-F238E27FC236}">
                <a16:creationId xmlns:a16="http://schemas.microsoft.com/office/drawing/2014/main" xmlns="" id="{7707024E-1AA4-0A49-938E-21DE795623F2}"/>
              </a:ext>
            </a:extLst>
          </p:cNvPr>
          <p:cNvSpPr/>
          <p:nvPr/>
        </p:nvSpPr>
        <p:spPr>
          <a:xfrm>
            <a:off x="2476476" y="306677"/>
            <a:ext cx="926566" cy="257763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F12D465E-4E6C-DB4F-861E-601719F2B748}"/>
              </a:ext>
            </a:extLst>
          </p:cNvPr>
          <p:cNvSpPr txBox="1"/>
          <p:nvPr/>
        </p:nvSpPr>
        <p:spPr>
          <a:xfrm>
            <a:off x="3157906" y="271425"/>
            <a:ext cx="234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HIER STAAN WE NU</a:t>
            </a:r>
          </a:p>
        </p:txBody>
      </p:sp>
    </p:spTree>
    <p:extLst>
      <p:ext uri="{BB962C8B-B14F-4D97-AF65-F5344CB8AC3E}">
        <p14:creationId xmlns:p14="http://schemas.microsoft.com/office/powerpoint/2010/main" val="48741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7" y="7038"/>
            <a:ext cx="2883789" cy="6857999"/>
          </a:xfrm>
          <a:prstGeom prst="rect">
            <a:avLst/>
          </a:prstGeom>
        </p:spPr>
      </p:pic>
      <p:sp>
        <p:nvSpPr>
          <p:cNvPr id="26" name="Gekromde pijl links 25">
            <a:extLst>
              <a:ext uri="{FF2B5EF4-FFF2-40B4-BE49-F238E27FC236}">
                <a16:creationId xmlns:a16="http://schemas.microsoft.com/office/drawing/2014/main" xmlns="" id="{2908E6BE-CB7A-5A48-816E-F72A97954E34}"/>
              </a:ext>
            </a:extLst>
          </p:cNvPr>
          <p:cNvSpPr/>
          <p:nvPr/>
        </p:nvSpPr>
        <p:spPr>
          <a:xfrm rot="21405147">
            <a:off x="8081287" y="2639126"/>
            <a:ext cx="1487488" cy="2460625"/>
          </a:xfrm>
          <a:prstGeom prst="curvedLeftArrow">
            <a:avLst>
              <a:gd name="adj1" fmla="val 49917"/>
              <a:gd name="adj2" fmla="val 68461"/>
              <a:gd name="adj3" fmla="val 25000"/>
            </a:avLst>
          </a:prstGeom>
          <a:solidFill>
            <a:srgbClr val="6464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42881D3-4B19-304A-AFC7-0BF04794F4D0}"/>
              </a:ext>
            </a:extLst>
          </p:cNvPr>
          <p:cNvSpPr txBox="1"/>
          <p:nvPr/>
        </p:nvSpPr>
        <p:spPr>
          <a:xfrm>
            <a:off x="8278682" y="4330672"/>
            <a:ext cx="118348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schemeClr val="bg1"/>
                </a:solidFill>
              </a:rPr>
              <a:t>PRESENTATIE &amp; INSPRAAKRONDE</a:t>
            </a:r>
          </a:p>
        </p:txBody>
      </p:sp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B858C40-C8F7-074F-9FCD-4F88C95282E9}"/>
              </a:ext>
            </a:extLst>
          </p:cNvPr>
          <p:cNvSpPr txBox="1"/>
          <p:nvPr/>
        </p:nvSpPr>
        <p:spPr>
          <a:xfrm>
            <a:off x="1" y="1854202"/>
            <a:ext cx="255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nl-NL" sz="1200" dirty="0">
              <a:solidFill>
                <a:srgbClr val="64647D"/>
              </a:solidFill>
            </a:endParaRPr>
          </a:p>
          <a:p>
            <a:pPr>
              <a:spcAft>
                <a:spcPts val="1200"/>
              </a:spcAft>
            </a:pPr>
            <a:endParaRPr lang="nl-NL" sz="1200" dirty="0"/>
          </a:p>
        </p:txBody>
      </p:sp>
      <p:sp>
        <p:nvSpPr>
          <p:cNvPr id="24" name="Punthaak 23">
            <a:extLst>
              <a:ext uri="{FF2B5EF4-FFF2-40B4-BE49-F238E27FC236}">
                <a16:creationId xmlns:a16="http://schemas.microsoft.com/office/drawing/2014/main" xmlns="" id="{B0993565-C594-AB40-892D-77EFE3509E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48063" y="4426424"/>
            <a:ext cx="2695736" cy="463550"/>
          </a:xfrm>
          <a:prstGeom prst="chevron">
            <a:avLst>
              <a:gd name="adj" fmla="val 50023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b="1" dirty="0">
                <a:solidFill>
                  <a:schemeClr val="bg1"/>
                </a:solidFill>
                <a:cs typeface="Segoe ui"/>
              </a:rPr>
              <a:t>LIVE  METEN &amp; TERUGKOPPELEN NAAR PATIENTEN, TEAMS EN COBIJT</a:t>
            </a:r>
          </a:p>
        </p:txBody>
      </p:sp>
      <p:sp>
        <p:nvSpPr>
          <p:cNvPr id="27" name="Gekromde pijl links 26">
            <a:extLst>
              <a:ext uri="{FF2B5EF4-FFF2-40B4-BE49-F238E27FC236}">
                <a16:creationId xmlns:a16="http://schemas.microsoft.com/office/drawing/2014/main" xmlns="" id="{6C72581A-3741-2046-87CD-5B7C28FF6361}"/>
              </a:ext>
            </a:extLst>
          </p:cNvPr>
          <p:cNvSpPr/>
          <p:nvPr/>
        </p:nvSpPr>
        <p:spPr>
          <a:xfrm flipH="1">
            <a:off x="8255672" y="4224276"/>
            <a:ext cx="442912" cy="642896"/>
          </a:xfrm>
          <a:prstGeom prst="curvedLeftArrow">
            <a:avLst>
              <a:gd name="adj1" fmla="val 21120"/>
              <a:gd name="adj2" fmla="val 4798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28" name="Gekromde pijl links 27">
            <a:extLst>
              <a:ext uri="{FF2B5EF4-FFF2-40B4-BE49-F238E27FC236}">
                <a16:creationId xmlns:a16="http://schemas.microsoft.com/office/drawing/2014/main" xmlns="" id="{4920BA31-92F5-0446-BA34-9E1635F63DC3}"/>
              </a:ext>
            </a:extLst>
          </p:cNvPr>
          <p:cNvSpPr/>
          <p:nvPr/>
        </p:nvSpPr>
        <p:spPr>
          <a:xfrm rot="10800000" flipH="1">
            <a:off x="9085123" y="4194682"/>
            <a:ext cx="444500" cy="641312"/>
          </a:xfrm>
          <a:prstGeom prst="curvedLeftArrow">
            <a:avLst>
              <a:gd name="adj1" fmla="val 21120"/>
              <a:gd name="adj2" fmla="val 4798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29" name="Punthaak 28">
            <a:extLst>
              <a:ext uri="{FF2B5EF4-FFF2-40B4-BE49-F238E27FC236}">
                <a16:creationId xmlns:a16="http://schemas.microsoft.com/office/drawing/2014/main" xmlns="" id="{B84B26A9-FE92-934D-BA26-4A12BFFCA9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3697" y="4425166"/>
            <a:ext cx="2821238" cy="463550"/>
          </a:xfrm>
          <a:prstGeom prst="chevron">
            <a:avLst>
              <a:gd name="adj" fmla="val 50064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800" b="1" dirty="0">
                <a:solidFill>
                  <a:schemeClr val="bg1"/>
                </a:solidFill>
                <a:latin typeface="+mj-lt"/>
                <a:cs typeface="Segoe ui"/>
              </a:rPr>
              <a:t>CENTRAAL EN DECENTRAAL BOUWEN IT &amp; DATASCIENCE</a:t>
            </a:r>
          </a:p>
        </p:txBody>
      </p:sp>
      <p:sp>
        <p:nvSpPr>
          <p:cNvPr id="30" name="Punthaak 29">
            <a:extLst>
              <a:ext uri="{FF2B5EF4-FFF2-40B4-BE49-F238E27FC236}">
                <a16:creationId xmlns:a16="http://schemas.microsoft.com/office/drawing/2014/main" xmlns="" id="{B2BAD31A-0F9E-FC4F-94A2-B7255893DB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7835" y="4955670"/>
            <a:ext cx="6226393" cy="1183873"/>
          </a:xfrm>
          <a:prstGeom prst="chevron">
            <a:avLst>
              <a:gd name="adj" fmla="val 49986"/>
            </a:avLst>
          </a:prstGeom>
          <a:solidFill>
            <a:srgbClr val="CACBED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BENODIGDE ONDERSTEUNING </a:t>
            </a:r>
          </a:p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IEDERE CBT LOCATIE INTERN -  IT SUPPORT TBV INKOOP/KOPPELING BESTAANDE PROMS SOFTWARE &amp; KLINISCHE DATA EXTRACTIE UIT EIGEN EPD</a:t>
            </a:r>
          </a:p>
          <a:p>
            <a:pPr algn="ctr">
              <a:defRPr/>
            </a:pPr>
            <a:endParaRPr lang="nl-NL" sz="900" b="1" dirty="0">
              <a:solidFill>
                <a:schemeClr val="tx1"/>
              </a:solidFill>
              <a:latin typeface="+mj-lt"/>
              <a:cs typeface="Segoe ui"/>
            </a:endParaRPr>
          </a:p>
          <a:p>
            <a:pPr algn="ctr">
              <a:defRPr/>
            </a:pPr>
            <a:r>
              <a:rPr lang="nl-NL" sz="900" b="1" dirty="0">
                <a:solidFill>
                  <a:schemeClr val="tx1"/>
                </a:solidFill>
                <a:latin typeface="+mj-lt"/>
                <a:cs typeface="Segoe ui"/>
              </a:rPr>
              <a:t>COBIJT CENTRAAL – DATASCIENTIST TBV CENTRALE AANLEVERING (TTP: TRUSTED THIRD PARTY ZOALS DHD) VAN DATA DEELNEMENDE CBT’S IN UNIFORM CODEBOEK (DATADICTIONARY) EN ANALYSES TER BENCHMARK (JAARVERSLAGEN ETC)</a:t>
            </a:r>
          </a:p>
        </p:txBody>
      </p:sp>
      <p:sp>
        <p:nvSpPr>
          <p:cNvPr id="31" name="Punthaak 26">
            <a:extLst>
              <a:ext uri="{FF2B5EF4-FFF2-40B4-BE49-F238E27FC236}">
                <a16:creationId xmlns:a16="http://schemas.microsoft.com/office/drawing/2014/main" xmlns="" id="{9936AD74-862C-AD4A-B708-57B91384136F}"/>
              </a:ext>
            </a:extLst>
          </p:cNvPr>
          <p:cNvSpPr/>
          <p:nvPr/>
        </p:nvSpPr>
        <p:spPr>
          <a:xfrm>
            <a:off x="417653" y="2652805"/>
            <a:ext cx="1546350" cy="641645"/>
          </a:xfrm>
          <a:prstGeom prst="chevron">
            <a:avLst/>
          </a:prstGeom>
          <a:solidFill>
            <a:srgbClr val="94084B"/>
          </a:solidFill>
          <a:ln w="9525">
            <a:solidFill>
              <a:srgbClr val="89D0F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750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r>
              <a:rPr lang="nl-NL" sz="750" b="1" dirty="0">
                <a:solidFill>
                  <a:schemeClr val="bg1"/>
                </a:solidFill>
                <a:ea typeface="Tw Cen MT" charset="0"/>
                <a:cs typeface="Tw Cen MT" charset="0"/>
              </a:rPr>
              <a:t>INTAKE &amp; VOORBEREIDING</a:t>
            </a:r>
          </a:p>
          <a:p>
            <a:pPr algn="ctr"/>
            <a:endParaRPr lang="nl-NL" sz="675" dirty="0">
              <a:solidFill>
                <a:schemeClr val="bg1"/>
              </a:solidFill>
              <a:ea typeface="Tw Cen MT" charset="0"/>
              <a:cs typeface="Tw Cen MT" charset="0"/>
            </a:endParaRPr>
          </a:p>
        </p:txBody>
      </p:sp>
      <p:sp>
        <p:nvSpPr>
          <p:cNvPr id="32" name="Punthaak 26">
            <a:extLst>
              <a:ext uri="{FF2B5EF4-FFF2-40B4-BE49-F238E27FC236}">
                <a16:creationId xmlns:a16="http://schemas.microsoft.com/office/drawing/2014/main" xmlns="" id="{CEFDF6D7-FD21-D542-B90E-77EB31F219F3}"/>
              </a:ext>
            </a:extLst>
          </p:cNvPr>
          <p:cNvSpPr/>
          <p:nvPr/>
        </p:nvSpPr>
        <p:spPr>
          <a:xfrm>
            <a:off x="817055" y="1693764"/>
            <a:ext cx="8007976" cy="2606528"/>
          </a:xfrm>
          <a:prstGeom prst="chevron">
            <a:avLst/>
          </a:prstGeom>
          <a:solidFill>
            <a:srgbClr val="9B9ABF"/>
          </a:solidFill>
          <a:ln w="9525">
            <a:solidFill>
              <a:srgbClr val="0C207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 b="1" dirty="0">
                <a:solidFill>
                  <a:schemeClr val="tx1"/>
                </a:solidFill>
                <a:ea typeface="Tw Cen MT" charset="0"/>
                <a:cs typeface="Tw Cen MT" charset="0"/>
              </a:rPr>
              <a:t>FASE 1 ONTWERPEN</a:t>
            </a: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750" b="1" dirty="0">
              <a:solidFill>
                <a:schemeClr val="bg1"/>
              </a:solidFill>
              <a:ea typeface="Tw Cen MT" charset="0"/>
              <a:cs typeface="Tw Cen MT" charset="0"/>
            </a:endParaRPr>
          </a:p>
          <a:p>
            <a:pPr algn="ctr"/>
            <a:endParaRPr lang="nl-NL" sz="675" dirty="0">
              <a:solidFill>
                <a:schemeClr val="bg1"/>
              </a:solidFill>
              <a:ea typeface="Tw Cen MT" charset="0"/>
              <a:cs typeface="Tw Cen MT" charset="0"/>
            </a:endParaRPr>
          </a:p>
        </p:txBody>
      </p:sp>
      <p:sp>
        <p:nvSpPr>
          <p:cNvPr id="34" name="Tekstvak 12">
            <a:extLst>
              <a:ext uri="{FF2B5EF4-FFF2-40B4-BE49-F238E27FC236}">
                <a16:creationId xmlns:a16="http://schemas.microsoft.com/office/drawing/2014/main" xmlns="" id="{8FA5AA0D-BE01-614E-B2A7-A0C12B2F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00" y="2201802"/>
            <a:ext cx="15463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x-none" sz="900" b="1" dirty="0">
                <a:ea typeface="Tw Cen MT" charset="0"/>
                <a:cs typeface="Tw Cen MT" charset="0"/>
              </a:rPr>
              <a:t>SESSIE 1: 27 NOVEMBER</a:t>
            </a:r>
          </a:p>
          <a:p>
            <a:r>
              <a:rPr lang="nl-NL" altLang="x-none" sz="900" b="1" dirty="0">
                <a:ea typeface="Tw Cen MT" charset="0"/>
                <a:cs typeface="Tw Cen MT" charset="0"/>
              </a:rPr>
              <a:t>(18-21 UUR: ACTA-Gebouw)</a:t>
            </a:r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THEORIE &amp; OPZET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ZORGSTRUCTUREN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ANGST &amp; GEDRAG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TMD / OROFACIALE PIJN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BRAINSTORM UITKOMSTMATEN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  <a:sym typeface="Wingdings" panose="05000000000000000000" pitchFamily="2" charset="2"/>
              </a:rPr>
              <a:t>   </a:t>
            </a:r>
            <a:r>
              <a:rPr lang="nl-NL" altLang="x-none" sz="750" b="1" dirty="0">
                <a:ea typeface="Tw Cen MT" charset="0"/>
                <a:cs typeface="Tw Cen MT" charset="0"/>
              </a:rPr>
              <a:t>HUISWERK: 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RANKING UITKOMSTEN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</p:txBody>
      </p:sp>
      <p:sp>
        <p:nvSpPr>
          <p:cNvPr id="35" name="Tekstvak 12">
            <a:extLst>
              <a:ext uri="{FF2B5EF4-FFF2-40B4-BE49-F238E27FC236}">
                <a16:creationId xmlns:a16="http://schemas.microsoft.com/office/drawing/2014/main" xmlns="" id="{29A793FF-542C-5C43-8702-1408F1E6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13" y="2199255"/>
            <a:ext cx="18728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r>
              <a:rPr lang="nl-NL" altLang="x-none" sz="900" b="1" dirty="0">
                <a:ea typeface="Tw Cen MT" charset="0"/>
                <a:cs typeface="Tw Cen MT" charset="0"/>
              </a:rPr>
              <a:t>SESSIE 2: 11 DECEMBER</a:t>
            </a:r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900" b="1" dirty="0">
                <a:ea typeface="Tw Cen MT" charset="0"/>
                <a:cs typeface="Tw Cen MT" charset="0"/>
              </a:rPr>
              <a:t>(18-21 UUR: KNMT)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ZORGSTRUCTUREN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VERSTANDELIJKE &amp; LICHAMELLJKE BEPERKINGEN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MEDISCH GECOMPROMITTEERD   (INCL OUDERENZORG)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altLang="x-none" sz="750" b="1" dirty="0">
              <a:ea typeface="Tw Cen MT" charset="0"/>
              <a:cs typeface="Tw Cen MT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SELECTIE UITKOMSTMATEN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 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nl-NL" altLang="x-none" sz="750" b="1" dirty="0">
                <a:ea typeface="Tw Cen MT" charset="0"/>
                <a:cs typeface="Tw Cen MT" charset="0"/>
              </a:rPr>
              <a:t>HUISWERK: 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PT SURVEYS &amp; 1</a:t>
            </a:r>
            <a:r>
              <a:rPr lang="nl-NL" altLang="x-none" sz="750" b="1" baseline="30000" dirty="0">
                <a:ea typeface="Tw Cen MT" charset="0"/>
                <a:cs typeface="Tw Cen MT" charset="0"/>
              </a:rPr>
              <a:t>E</a:t>
            </a:r>
            <a:r>
              <a:rPr lang="nl-NL" altLang="x-none" sz="750" b="1" dirty="0">
                <a:ea typeface="Tw Cen MT" charset="0"/>
                <a:cs typeface="Tw Cen MT" charset="0"/>
              </a:rPr>
              <a:t> ANALYSE MEETINSTRUMENTEN EN CASEMIX</a:t>
            </a:r>
          </a:p>
        </p:txBody>
      </p:sp>
      <p:sp>
        <p:nvSpPr>
          <p:cNvPr id="36" name="Tekstvak 12">
            <a:extLst>
              <a:ext uri="{FF2B5EF4-FFF2-40B4-BE49-F238E27FC236}">
                <a16:creationId xmlns:a16="http://schemas.microsoft.com/office/drawing/2014/main" xmlns="" id="{465E9B21-73EC-6847-87EC-30F357B4B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809" y="2199256"/>
            <a:ext cx="15143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x-none" sz="900" b="1" dirty="0">
                <a:ea typeface="Tw Cen MT" charset="0"/>
                <a:cs typeface="Tw Cen MT" charset="0"/>
              </a:rPr>
              <a:t>SESSIE 3: 15 JANUARI</a:t>
            </a:r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900" b="1" dirty="0">
                <a:ea typeface="Tw Cen MT" charset="0"/>
                <a:cs typeface="Tw Cen MT" charset="0"/>
              </a:rPr>
              <a:t>(18-21 UUR: KNMT)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ZORGSTRUCTUUR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x-none" sz="750" b="1" dirty="0">
                <a:ea typeface="Tw Cen MT" charset="0"/>
                <a:cs typeface="Tw Cen MT" charset="0"/>
              </a:rPr>
              <a:t>MFP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 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TERUGKOPPELING PT SURVEYS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SELECTIE MEETINSTRUMENTEN EN BEPALING MEETMOMENTEN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nl-NL" altLang="x-none" sz="750" b="1" dirty="0">
                <a:ea typeface="Tw Cen MT" charset="0"/>
                <a:cs typeface="Tw Cen MT" charset="0"/>
              </a:rPr>
              <a:t>HUISWERK: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FINALE BEPALING KLINISCHE UITKOMSTEN &amp; CODERINGEN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xmlns="" id="{B6BD7CBC-80FB-5E4A-94E4-14991EAD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81" y="340494"/>
            <a:ext cx="7586344" cy="857250"/>
          </a:xfrm>
        </p:spPr>
        <p:txBody>
          <a:bodyPr>
            <a:normAutofit fontScale="90000"/>
          </a:bodyPr>
          <a:lstStyle/>
          <a:p>
            <a:r>
              <a:rPr lang="nl-NL" altLang="x-none" sz="2000" dirty="0">
                <a:solidFill>
                  <a:srgbClr val="6464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</a:t>
            </a:r>
            <a:r>
              <a:rPr lang="nl-NL" altLang="x-none" sz="2000" dirty="0" err="1">
                <a:solidFill>
                  <a:srgbClr val="6464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ONTWERPFase</a:t>
            </a:r>
            <a:r>
              <a:rPr lang="nl-NL" altLang="x-none" sz="2000" dirty="0">
                <a:solidFill>
                  <a:srgbClr val="6464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afgerond – na de</a:t>
            </a:r>
            <a:r>
              <a:rPr lang="nl-NL" altLang="x-none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inspraakronde </a:t>
            </a:r>
            <a:r>
              <a:rPr lang="nl-NL" altLang="x-none" sz="2000" dirty="0">
                <a:solidFill>
                  <a:srgbClr val="6464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 definitieve uitkomsten set bepaald en trapsgewijs ingevoerd</a:t>
            </a:r>
          </a:p>
        </p:txBody>
      </p:sp>
      <p:sp>
        <p:nvSpPr>
          <p:cNvPr id="38" name="Punthaak 37">
            <a:extLst>
              <a:ext uri="{FF2B5EF4-FFF2-40B4-BE49-F238E27FC236}">
                <a16:creationId xmlns:a16="http://schemas.microsoft.com/office/drawing/2014/main" xmlns="" id="{8A5E66C0-CFDD-424E-B9A6-6D034E0B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31" y="346917"/>
            <a:ext cx="1809750" cy="823913"/>
          </a:xfrm>
          <a:prstGeom prst="chevron">
            <a:avLst>
              <a:gd name="adj" fmla="val 50032"/>
            </a:avLst>
          </a:prstGeom>
          <a:solidFill>
            <a:srgbClr val="94084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144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88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r>
              <a:rPr lang="nl-NL" altLang="x-none" sz="800" b="1" dirty="0">
                <a:solidFill>
                  <a:schemeClr val="bg1"/>
                </a:solidFill>
                <a:ea typeface="Segoe ui" charset="0"/>
                <a:cs typeface="Segoe ui" charset="0"/>
              </a:rPr>
              <a:t>ONTWERPEN</a:t>
            </a: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ZORGSTANDAARD &amp; UITKOMSTMATEN</a:t>
            </a:r>
          </a:p>
          <a:p>
            <a:pPr algn="ctr">
              <a:defRPr/>
            </a:pPr>
            <a:r>
              <a:rPr lang="nl-NL" altLang="x-none" sz="600" b="1" dirty="0">
                <a:solidFill>
                  <a:schemeClr val="bg1"/>
                </a:solidFill>
                <a:ea typeface="Segoe ui" charset="0"/>
                <a:cs typeface="Segoe ui" charset="0"/>
              </a:rPr>
              <a:t>VBHC CYCLE</a:t>
            </a: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  <a:p>
            <a:pPr algn="ctr">
              <a:defRPr/>
            </a:pPr>
            <a:endParaRPr lang="nl-NL" altLang="x-none" sz="600" b="1" dirty="0">
              <a:solidFill>
                <a:schemeClr val="bg1"/>
              </a:solidFill>
              <a:ea typeface="Segoe ui" charset="0"/>
              <a:cs typeface="Segoe ui" charset="0"/>
            </a:endParaRPr>
          </a:p>
        </p:txBody>
      </p:sp>
      <p:sp>
        <p:nvSpPr>
          <p:cNvPr id="39" name="Tekstvak 12">
            <a:extLst>
              <a:ext uri="{FF2B5EF4-FFF2-40B4-BE49-F238E27FC236}">
                <a16:creationId xmlns:a16="http://schemas.microsoft.com/office/drawing/2014/main" xmlns="" id="{779E8CF6-FE4F-C742-A22D-D29450F1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500" y="2199256"/>
            <a:ext cx="1514313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x-none" sz="900" b="1" dirty="0">
                <a:ea typeface="Tw Cen MT" charset="0"/>
                <a:cs typeface="Tw Cen MT" charset="0"/>
              </a:rPr>
              <a:t>SESSIE 4: :  5 FEBRUARI</a:t>
            </a:r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900" b="1" dirty="0">
                <a:ea typeface="Tw Cen MT" charset="0"/>
                <a:cs typeface="Tw Cen MT" charset="0"/>
              </a:rPr>
              <a:t>(18-21 UUR: KNMT)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FINALE UITKOMSTENSET VASTSTELLEN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TERUGKOPPELINGEN &amp; ZORGSTRUCTUREN FINAAL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 </a:t>
            </a:r>
          </a:p>
          <a:p>
            <a:pPr marL="128588" indent="-128588">
              <a:buFont typeface="Wingdings"/>
              <a:buChar char="à"/>
            </a:pPr>
            <a:r>
              <a:rPr lang="nl-NL" altLang="x-none" sz="750" b="1" dirty="0">
                <a:ea typeface="Tw Cen MT" charset="0"/>
                <a:cs typeface="Tw Cen MT" charset="0"/>
                <a:sym typeface="Wingdings" panose="05000000000000000000" pitchFamily="2" charset="2"/>
              </a:rPr>
              <a:t>EINDPRODUCT: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BRIEFING BOUWFASE IT</a:t>
            </a:r>
          </a:p>
          <a:p>
            <a:r>
              <a:rPr lang="nl-NL" altLang="x-none" sz="750" b="1" dirty="0">
                <a:ea typeface="Tw Cen MT" charset="0"/>
                <a:cs typeface="Tw Cen MT" charset="0"/>
              </a:rPr>
              <a:t>&amp; START CODEBOEK DATACSIENTIST</a:t>
            </a: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  <a:p>
            <a:endParaRPr lang="nl-NL" altLang="x-none" sz="750" b="1" dirty="0"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5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3212" r="80556" b="6094"/>
          <a:stretch>
            <a:fillRect/>
          </a:stretch>
        </p:blipFill>
        <p:spPr>
          <a:xfrm>
            <a:off x="7388429" y="2"/>
            <a:ext cx="2883789" cy="6857999"/>
          </a:xfrm>
          <a:prstGeom prst="rect">
            <a:avLst/>
          </a:prstGeom>
        </p:spPr>
      </p:pic>
      <p:pic>
        <p:nvPicPr>
          <p:cNvPr id="8" name="Afbeelding 7" descr="Logo_Cobij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808" y="6064325"/>
            <a:ext cx="1275408" cy="636452"/>
          </a:xfrm>
          <a:prstGeom prst="rect">
            <a:avLst/>
          </a:prstGeom>
        </p:spPr>
      </p:pic>
      <p:cxnSp>
        <p:nvCxnSpPr>
          <p:cNvPr id="33" name="Rechte verbindingslijn 32"/>
          <p:cNvCxnSpPr/>
          <p:nvPr/>
        </p:nvCxnSpPr>
        <p:spPr>
          <a:xfrm>
            <a:off x="0" y="698500"/>
            <a:ext cx="2154430" cy="1588"/>
          </a:xfrm>
          <a:prstGeom prst="line">
            <a:avLst/>
          </a:prstGeom>
          <a:ln w="50800">
            <a:gradFill flip="none" rotWithShape="1">
              <a:gsLst>
                <a:gs pos="60000">
                  <a:srgbClr val="9408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260CD3-BDCD-6F4D-8C62-696503C6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94084B"/>
                </a:solidFill>
              </a:rPr>
              <a:t>De </a:t>
            </a:r>
            <a:r>
              <a:rPr lang="en-US" sz="2400" dirty="0" err="1">
                <a:solidFill>
                  <a:srgbClr val="94084B"/>
                </a:solidFill>
              </a:rPr>
              <a:t>kwantitatieve</a:t>
            </a:r>
            <a:r>
              <a:rPr lang="en-US" sz="2400" dirty="0">
                <a:solidFill>
                  <a:srgbClr val="94084B"/>
                </a:solidFill>
              </a:rPr>
              <a:t> </a:t>
            </a:r>
            <a:r>
              <a:rPr lang="en-US" sz="2400" dirty="0" err="1">
                <a:solidFill>
                  <a:srgbClr val="94084B"/>
                </a:solidFill>
              </a:rPr>
              <a:t>praktijk</a:t>
            </a:r>
            <a:r>
              <a:rPr lang="en-US" sz="2400" dirty="0">
                <a:solidFill>
                  <a:srgbClr val="94084B"/>
                </a:solidFill>
              </a:rPr>
              <a:t> – BIJTMETER</a:t>
            </a:r>
            <a:br>
              <a:rPr lang="en-US" sz="2400" dirty="0">
                <a:solidFill>
                  <a:srgbClr val="94084B"/>
                </a:solidFill>
              </a:rPr>
            </a:br>
            <a:r>
              <a:rPr lang="en-US" sz="2400" dirty="0">
                <a:solidFill>
                  <a:srgbClr val="94084B"/>
                </a:solidFill>
              </a:rPr>
              <a:t>UITKOMSTENSET </a:t>
            </a:r>
            <a:r>
              <a:rPr lang="en-US" sz="2400" dirty="0" err="1">
                <a:solidFill>
                  <a:srgbClr val="94084B"/>
                </a:solidFill>
              </a:rPr>
              <a:t>Bijzondere</a:t>
            </a:r>
            <a:r>
              <a:rPr lang="en-US" sz="2400" dirty="0">
                <a:solidFill>
                  <a:srgbClr val="94084B"/>
                </a:solidFill>
              </a:rPr>
              <a:t> </a:t>
            </a:r>
            <a:r>
              <a:rPr lang="en-US" sz="2400" dirty="0" err="1">
                <a:solidFill>
                  <a:srgbClr val="94084B"/>
                </a:solidFill>
              </a:rPr>
              <a:t>Tandheelkunde</a:t>
            </a:r>
            <a:r>
              <a:rPr lang="en-US" sz="2400" dirty="0">
                <a:solidFill>
                  <a:srgbClr val="94084B"/>
                </a:solidFill>
              </a:rPr>
              <a:t/>
            </a:r>
            <a:br>
              <a:rPr lang="en-US" sz="2400" dirty="0">
                <a:solidFill>
                  <a:srgbClr val="94084B"/>
                </a:solidFill>
              </a:rPr>
            </a:br>
            <a:endParaRPr lang="nl-NL" sz="2400" dirty="0">
              <a:solidFill>
                <a:srgbClr val="94084B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31A1A41-2031-5A47-BEBC-1BFA73C8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924" y="2906715"/>
            <a:ext cx="8721012" cy="1500187"/>
          </a:xfrm>
        </p:spPr>
        <p:txBody>
          <a:bodyPr/>
          <a:lstStyle/>
          <a:p>
            <a:pPr lvl="1">
              <a:lnSpc>
                <a:spcPct val="50000"/>
              </a:lnSpc>
              <a:defRPr/>
            </a:pPr>
            <a:endParaRPr lang="en-US" sz="1600" dirty="0">
              <a:solidFill>
                <a:srgbClr val="64647D"/>
              </a:solidFill>
            </a:endParaRPr>
          </a:p>
          <a:p>
            <a:pPr lvl="1">
              <a:lnSpc>
                <a:spcPct val="50000"/>
              </a:lnSpc>
              <a:defRPr/>
            </a:pPr>
            <a:endParaRPr lang="en-US" sz="2000" dirty="0">
              <a:solidFill>
                <a:srgbClr val="64647D"/>
              </a:solidFill>
              <a:sym typeface="Wingdings" pitchFamily="2" charset="2"/>
            </a:endParaRPr>
          </a:p>
          <a:p>
            <a:pPr lvl="1">
              <a:lnSpc>
                <a:spcPct val="50000"/>
              </a:lnSpc>
              <a:defRPr/>
            </a:pP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Uitkomstmaten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meetinstrumenten</a:t>
            </a:r>
            <a:r>
              <a:rPr lang="en-US" sz="2000" dirty="0">
                <a:solidFill>
                  <a:srgbClr val="64647D"/>
                </a:solidFill>
                <a:sym typeface="Wingdings" pitchFamily="2" charset="2"/>
              </a:rPr>
              <a:t> &amp; </a:t>
            </a:r>
            <a:r>
              <a:rPr lang="en-US" sz="2000" dirty="0" err="1">
                <a:solidFill>
                  <a:srgbClr val="64647D"/>
                </a:solidFill>
                <a:sym typeface="Wingdings" pitchFamily="2" charset="2"/>
              </a:rPr>
              <a:t>meetmomenten</a:t>
            </a:r>
            <a:endParaRPr lang="en-US" sz="2000" dirty="0">
              <a:solidFill>
                <a:srgbClr val="646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6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13127919</TotalTime>
  <Words>2345</Words>
  <Application>Microsoft Macintosh PowerPoint</Application>
  <PresentationFormat>Aangepast</PresentationFormat>
  <Paragraphs>755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PowerPoint-presentatie</vt:lpstr>
      <vt:lpstr>INHOUD</vt:lpstr>
      <vt:lpstr>THEORIE &amp; BLAUWDRUK </vt:lpstr>
      <vt:lpstr>PowerPoint-presentatie</vt:lpstr>
      <vt:lpstr>PowerPoint-presentatie</vt:lpstr>
      <vt:lpstr>PowerPoint-presentatie</vt:lpstr>
      <vt:lpstr>PowerPoint-presentatie</vt:lpstr>
      <vt:lpstr>OUTCOME ONTWERPFase is afgerond – na de inspraakronde is de definitieve uitkomsten set bepaald en trapsgewijs ingevoerd</vt:lpstr>
      <vt:lpstr>De kwantitatieve praktijk – BIJTMETER UITKOMSTENSET Bijzondere Tandheelkunde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kwalitatieve praktijk – Zorgstandaarden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NEXT STEPS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Rick  Van der Pas</dc:creator>
  <cp:lastModifiedBy>Paul Versteegh</cp:lastModifiedBy>
  <cp:revision>232</cp:revision>
  <cp:lastPrinted>2020-04-09T14:02:04Z</cp:lastPrinted>
  <dcterms:created xsi:type="dcterms:W3CDTF">2017-09-19T13:50:50Z</dcterms:created>
  <dcterms:modified xsi:type="dcterms:W3CDTF">2020-09-16T19:09:05Z</dcterms:modified>
</cp:coreProperties>
</file>